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21374100" cy="30276800"/>
  <p:notesSz cx="6858000" cy="9144000"/>
  <p:embeddedFontLst>
    <p:embeddedFont>
      <p:font typeface="Akzidenz-Grotesk Bold" panose="02000803050000020004" pitchFamily="2" charset="77"/>
      <p:regular r:id="rId6"/>
      <p:bold r:id="rId7"/>
    </p:embeddedFont>
    <p:embeddedFont>
      <p:font typeface="Montserrat" pitchFamily="2" charset="77"/>
      <p:regular r:id="rId8"/>
      <p:bold r:id="rId9"/>
      <p:italic r:id="rId10"/>
      <p:boldItalic r:id="rId11"/>
    </p:embeddedFont>
    <p:embeddedFont>
      <p:font typeface="Montserrat Bold" pitchFamily="2" charset="77"/>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94557" autoAdjust="0"/>
  </p:normalViewPr>
  <p:slideViewPr>
    <p:cSldViewPr>
      <p:cViewPr varScale="1">
        <p:scale>
          <a:sx n="25" d="100"/>
          <a:sy n="25" d="100"/>
        </p:scale>
        <p:origin x="2984"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mailto:enquiries@lbjconsultants.co.uk" TargetMode="External"/><Relationship Id="rId5" Type="http://schemas.openxmlformats.org/officeDocument/2006/relationships/image" Target="../media/image4.png"/><Relationship Id="rId10" Type="http://schemas.openxmlformats.org/officeDocument/2006/relationships/hyperlink" Target="mailto:billy@lbjconsultants.co.uk" TargetMode="External"/><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mailto:enquiries@lbjconsultants.co.uk" TargetMode="External"/><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s://danielbarnett.us6.list-manage.com/track/click?u=875913eab2272bcca46358ddf&amp;id=7d82a8b243&amp;e=e830861680" TargetMode="External"/><Relationship Id="rId3" Type="http://schemas.openxmlformats.org/officeDocument/2006/relationships/image" Target="../media/image16.svg"/><Relationship Id="rId7" Type="http://schemas.openxmlformats.org/officeDocument/2006/relationships/hyperlink" Target="https://danielbarnett.us6.list-manage.com/track/click?u=875913eab2272bcca46358ddf&amp;id=c706959193&amp;e=e830861680"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2.svg"/><Relationship Id="rId10" Type="http://schemas.openxmlformats.org/officeDocument/2006/relationships/hyperlink" Target="https://danielbarnett.us6.list-manage.com/track/click?u=875913eab2272bcca46358ddf&amp;id=cbe4f4e894&amp;e=e830861680" TargetMode="External"/><Relationship Id="rId4" Type="http://schemas.openxmlformats.org/officeDocument/2006/relationships/image" Target="../media/image11.png"/><Relationship Id="rId9" Type="http://schemas.openxmlformats.org/officeDocument/2006/relationships/hyperlink" Target="https://danielbarnett.us6.list-manage.com/track/click?u=875913eab2272bcca46358ddf&amp;id=97bf984c6a&amp;e=e83086168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1778768" y="5992468"/>
            <a:ext cx="8917686" cy="10113264"/>
            <a:chOff x="0" y="0"/>
            <a:chExt cx="11890248" cy="13484352"/>
          </a:xfrm>
        </p:grpSpPr>
        <p:sp>
          <p:nvSpPr>
            <p:cNvPr id="3" name="Freeform 3"/>
            <p:cNvSpPr/>
            <p:nvPr/>
          </p:nvSpPr>
          <p:spPr>
            <a:xfrm>
              <a:off x="0" y="0"/>
              <a:ext cx="11890248" cy="13484352"/>
            </a:xfrm>
            <a:custGeom>
              <a:avLst/>
              <a:gdLst/>
              <a:ahLst/>
              <a:cxnLst/>
              <a:rect l="l" t="t" r="r" b="b"/>
              <a:pathLst>
                <a:path w="11890248" h="13484352">
                  <a:moveTo>
                    <a:pt x="0" y="0"/>
                  </a:moveTo>
                  <a:lnTo>
                    <a:pt x="11890248" y="0"/>
                  </a:lnTo>
                  <a:lnTo>
                    <a:pt x="11890248" y="13484352"/>
                  </a:lnTo>
                  <a:lnTo>
                    <a:pt x="0" y="13484352"/>
                  </a:lnTo>
                  <a:lnTo>
                    <a:pt x="0" y="0"/>
                  </a:lnTo>
                  <a:close/>
                </a:path>
              </a:pathLst>
            </a:custGeom>
            <a:blipFill>
              <a:blip r:embed="rId2"/>
              <a:stretch>
                <a:fillRect l="-37048" r="-37048"/>
              </a:stretch>
            </a:blipFill>
          </p:spPr>
          <p:txBody>
            <a:bodyPr/>
            <a:lstStyle/>
            <a:p>
              <a:endParaRPr lang="en-US"/>
            </a:p>
          </p:txBody>
        </p:sp>
      </p:grpSp>
      <p:sp>
        <p:nvSpPr>
          <p:cNvPr id="4" name="Freeform 4"/>
          <p:cNvSpPr/>
          <p:nvPr/>
        </p:nvSpPr>
        <p:spPr>
          <a:xfrm>
            <a:off x="1778768" y="12929842"/>
            <a:ext cx="8917727" cy="17027201"/>
          </a:xfrm>
          <a:custGeom>
            <a:avLst/>
            <a:gdLst/>
            <a:ahLst/>
            <a:cxnLst/>
            <a:rect l="l" t="t" r="r" b="b"/>
            <a:pathLst>
              <a:path w="8917727" h="17027201">
                <a:moveTo>
                  <a:pt x="0" y="0"/>
                </a:moveTo>
                <a:lnTo>
                  <a:pt x="8917727" y="0"/>
                </a:lnTo>
                <a:lnTo>
                  <a:pt x="8917727" y="17027201"/>
                </a:lnTo>
                <a:lnTo>
                  <a:pt x="0" y="17027201"/>
                </a:lnTo>
                <a:lnTo>
                  <a:pt x="0" y="0"/>
                </a:lnTo>
                <a:close/>
              </a:path>
            </a:pathLst>
          </a:custGeom>
          <a:blipFill>
            <a:blip r:embed="rId3">
              <a:extLst>
                <a:ext uri="{96DAC541-7B7A-43D3-8B79-37D633B846F1}">
                  <asvg:svgBlip xmlns:asvg="http://schemas.microsoft.com/office/drawing/2016/SVG/main" r:embed="rId4"/>
                </a:ext>
              </a:extLst>
            </a:blip>
            <a:stretch>
              <a:fillRect l="-30" r="-30"/>
            </a:stretch>
          </a:blipFill>
        </p:spPr>
        <p:txBody>
          <a:bodyPr/>
          <a:lstStyle/>
          <a:p>
            <a:endParaRPr lang="en-US"/>
          </a:p>
        </p:txBody>
      </p:sp>
      <p:sp>
        <p:nvSpPr>
          <p:cNvPr id="5" name="Freeform 5"/>
          <p:cNvSpPr/>
          <p:nvPr/>
        </p:nvSpPr>
        <p:spPr>
          <a:xfrm>
            <a:off x="11381084" y="5568727"/>
            <a:ext cx="9517398" cy="24388317"/>
          </a:xfrm>
          <a:custGeom>
            <a:avLst/>
            <a:gdLst/>
            <a:ahLst/>
            <a:cxnLst/>
            <a:rect l="l" t="t" r="r" b="b"/>
            <a:pathLst>
              <a:path w="9517398" h="24388317">
                <a:moveTo>
                  <a:pt x="0" y="0"/>
                </a:moveTo>
                <a:lnTo>
                  <a:pt x="9517398" y="0"/>
                </a:lnTo>
                <a:lnTo>
                  <a:pt x="9517398" y="24388317"/>
                </a:lnTo>
                <a:lnTo>
                  <a:pt x="0" y="24388317"/>
                </a:lnTo>
                <a:lnTo>
                  <a:pt x="0" y="0"/>
                </a:lnTo>
                <a:close/>
              </a:path>
            </a:pathLst>
          </a:custGeom>
          <a:blipFill>
            <a:blip r:embed="rId5">
              <a:extLst>
                <a:ext uri="{96DAC541-7B7A-43D3-8B79-37D633B846F1}">
                  <asvg:svgBlip xmlns:asvg="http://schemas.microsoft.com/office/drawing/2016/SVG/main" r:embed="rId6"/>
                </a:ext>
              </a:extLst>
            </a:blip>
            <a:stretch>
              <a:fillRect l="-29" r="-29"/>
            </a:stretch>
          </a:blipFill>
        </p:spPr>
        <p:txBody>
          <a:bodyPr/>
          <a:lstStyle/>
          <a:p>
            <a:endParaRPr lang="en-US" dirty="0"/>
          </a:p>
        </p:txBody>
      </p:sp>
      <p:grpSp>
        <p:nvGrpSpPr>
          <p:cNvPr id="6" name="Group 6"/>
          <p:cNvGrpSpPr/>
          <p:nvPr/>
        </p:nvGrpSpPr>
        <p:grpSpPr>
          <a:xfrm>
            <a:off x="-1496920" y="5062573"/>
            <a:ext cx="24386762" cy="80868"/>
            <a:chOff x="0" y="0"/>
            <a:chExt cx="32515683" cy="107824"/>
          </a:xfrm>
        </p:grpSpPr>
        <p:sp>
          <p:nvSpPr>
            <p:cNvPr id="7" name="Freeform 7"/>
            <p:cNvSpPr/>
            <p:nvPr/>
          </p:nvSpPr>
          <p:spPr>
            <a:xfrm>
              <a:off x="0" y="0"/>
              <a:ext cx="32515683" cy="107823"/>
            </a:xfrm>
            <a:custGeom>
              <a:avLst/>
              <a:gdLst/>
              <a:ahLst/>
              <a:cxnLst/>
              <a:rect l="l" t="t" r="r" b="b"/>
              <a:pathLst>
                <a:path w="32515683" h="107823">
                  <a:moveTo>
                    <a:pt x="0" y="0"/>
                  </a:moveTo>
                  <a:lnTo>
                    <a:pt x="32515683" y="0"/>
                  </a:lnTo>
                  <a:lnTo>
                    <a:pt x="32515683" y="107823"/>
                  </a:lnTo>
                  <a:lnTo>
                    <a:pt x="0" y="107823"/>
                  </a:lnTo>
                  <a:close/>
                </a:path>
              </a:pathLst>
            </a:custGeom>
            <a:solidFill>
              <a:srgbClr val="000000"/>
            </a:solidFill>
          </p:spPr>
          <p:txBody>
            <a:bodyPr/>
            <a:lstStyle/>
            <a:p>
              <a:endParaRPr lang="en-US"/>
            </a:p>
          </p:txBody>
        </p:sp>
      </p:grpSp>
      <p:grpSp>
        <p:nvGrpSpPr>
          <p:cNvPr id="8" name="Group 8"/>
          <p:cNvGrpSpPr/>
          <p:nvPr/>
        </p:nvGrpSpPr>
        <p:grpSpPr>
          <a:xfrm>
            <a:off x="2343042" y="24003307"/>
            <a:ext cx="4131564" cy="3377660"/>
            <a:chOff x="0" y="0"/>
            <a:chExt cx="5508752" cy="4503547"/>
          </a:xfrm>
        </p:grpSpPr>
        <p:sp>
          <p:nvSpPr>
            <p:cNvPr id="9" name="Freeform 9"/>
            <p:cNvSpPr/>
            <p:nvPr/>
          </p:nvSpPr>
          <p:spPr>
            <a:xfrm>
              <a:off x="0" y="0"/>
              <a:ext cx="5508752" cy="4503547"/>
            </a:xfrm>
            <a:custGeom>
              <a:avLst/>
              <a:gdLst/>
              <a:ahLst/>
              <a:cxnLst/>
              <a:rect l="l" t="t" r="r" b="b"/>
              <a:pathLst>
                <a:path w="5508752" h="4503547">
                  <a:moveTo>
                    <a:pt x="0" y="0"/>
                  </a:moveTo>
                  <a:lnTo>
                    <a:pt x="5508752" y="0"/>
                  </a:lnTo>
                  <a:lnTo>
                    <a:pt x="5508752" y="4503547"/>
                  </a:lnTo>
                  <a:lnTo>
                    <a:pt x="0" y="4503547"/>
                  </a:lnTo>
                  <a:lnTo>
                    <a:pt x="0" y="0"/>
                  </a:lnTo>
                  <a:close/>
                </a:path>
              </a:pathLst>
            </a:custGeom>
            <a:blipFill>
              <a:blip r:embed="rId7"/>
              <a:stretch>
                <a:fillRect t="-151" b="-151"/>
              </a:stretch>
            </a:blipFill>
          </p:spPr>
          <p:txBody>
            <a:bodyPr/>
            <a:lstStyle/>
            <a:p>
              <a:endParaRPr lang="en-US"/>
            </a:p>
          </p:txBody>
        </p:sp>
      </p:grpSp>
      <p:grpSp>
        <p:nvGrpSpPr>
          <p:cNvPr id="10" name="Group 10"/>
          <p:cNvGrpSpPr/>
          <p:nvPr/>
        </p:nvGrpSpPr>
        <p:grpSpPr>
          <a:xfrm>
            <a:off x="7158170" y="24003307"/>
            <a:ext cx="2895124" cy="3377660"/>
            <a:chOff x="0" y="0"/>
            <a:chExt cx="3860165" cy="4503547"/>
          </a:xfrm>
        </p:grpSpPr>
        <p:sp>
          <p:nvSpPr>
            <p:cNvPr id="11" name="Freeform 11"/>
            <p:cNvSpPr/>
            <p:nvPr/>
          </p:nvSpPr>
          <p:spPr>
            <a:xfrm>
              <a:off x="0" y="0"/>
              <a:ext cx="3860165" cy="4503547"/>
            </a:xfrm>
            <a:custGeom>
              <a:avLst/>
              <a:gdLst/>
              <a:ahLst/>
              <a:cxnLst/>
              <a:rect l="l" t="t" r="r" b="b"/>
              <a:pathLst>
                <a:path w="3860165" h="4503547">
                  <a:moveTo>
                    <a:pt x="0" y="0"/>
                  </a:moveTo>
                  <a:lnTo>
                    <a:pt x="3860165" y="0"/>
                  </a:lnTo>
                  <a:lnTo>
                    <a:pt x="3860165" y="4503547"/>
                  </a:lnTo>
                  <a:lnTo>
                    <a:pt x="0" y="4503547"/>
                  </a:lnTo>
                  <a:lnTo>
                    <a:pt x="0" y="0"/>
                  </a:lnTo>
                  <a:close/>
                </a:path>
              </a:pathLst>
            </a:custGeom>
            <a:blipFill>
              <a:blip r:embed="rId8"/>
              <a:stretch>
                <a:fillRect/>
              </a:stretch>
            </a:blipFill>
          </p:spPr>
          <p:txBody>
            <a:bodyPr/>
            <a:lstStyle/>
            <a:p>
              <a:endParaRPr lang="en-US"/>
            </a:p>
          </p:txBody>
        </p:sp>
      </p:grpSp>
      <p:grpSp>
        <p:nvGrpSpPr>
          <p:cNvPr id="12" name="Group 12"/>
          <p:cNvGrpSpPr/>
          <p:nvPr/>
        </p:nvGrpSpPr>
        <p:grpSpPr>
          <a:xfrm>
            <a:off x="14696675" y="25825491"/>
            <a:ext cx="2767012" cy="3111055"/>
            <a:chOff x="0" y="0"/>
            <a:chExt cx="3689350" cy="4148073"/>
          </a:xfrm>
        </p:grpSpPr>
        <p:sp>
          <p:nvSpPr>
            <p:cNvPr id="13" name="Freeform 13"/>
            <p:cNvSpPr/>
            <p:nvPr/>
          </p:nvSpPr>
          <p:spPr>
            <a:xfrm>
              <a:off x="0" y="0"/>
              <a:ext cx="3689350" cy="4148074"/>
            </a:xfrm>
            <a:custGeom>
              <a:avLst/>
              <a:gdLst/>
              <a:ahLst/>
              <a:cxnLst/>
              <a:rect l="l" t="t" r="r" b="b"/>
              <a:pathLst>
                <a:path w="3689350" h="4148074">
                  <a:moveTo>
                    <a:pt x="0" y="0"/>
                  </a:moveTo>
                  <a:lnTo>
                    <a:pt x="3689350" y="0"/>
                  </a:lnTo>
                  <a:lnTo>
                    <a:pt x="3689350" y="4148074"/>
                  </a:lnTo>
                  <a:lnTo>
                    <a:pt x="0" y="4148074"/>
                  </a:lnTo>
                  <a:lnTo>
                    <a:pt x="0" y="0"/>
                  </a:lnTo>
                  <a:close/>
                </a:path>
              </a:pathLst>
            </a:custGeom>
            <a:blipFill>
              <a:blip r:embed="rId9"/>
              <a:stretch>
                <a:fillRect t="-179" b="-179"/>
              </a:stretch>
            </a:blipFill>
          </p:spPr>
          <p:txBody>
            <a:bodyPr/>
            <a:lstStyle/>
            <a:p>
              <a:endParaRPr lang="en-US"/>
            </a:p>
          </p:txBody>
        </p:sp>
      </p:grpSp>
      <p:sp>
        <p:nvSpPr>
          <p:cNvPr id="14" name="TextBox 14"/>
          <p:cNvSpPr txBox="1"/>
          <p:nvPr/>
        </p:nvSpPr>
        <p:spPr>
          <a:xfrm>
            <a:off x="900405" y="592228"/>
            <a:ext cx="19592180" cy="2867025"/>
          </a:xfrm>
          <a:prstGeom prst="rect">
            <a:avLst/>
          </a:prstGeom>
        </p:spPr>
        <p:txBody>
          <a:bodyPr lIns="0" tIns="0" rIns="0" bIns="0" rtlCol="0" anchor="t">
            <a:spAutoFit/>
          </a:bodyPr>
          <a:lstStyle/>
          <a:p>
            <a:pPr algn="ctr">
              <a:lnSpc>
                <a:spcPts val="21000"/>
              </a:lnSpc>
            </a:pPr>
            <a:r>
              <a:rPr lang="en-US" sz="15000" b="1">
                <a:solidFill>
                  <a:srgbClr val="291B25"/>
                </a:solidFill>
                <a:latin typeface="Akzidenz-Grotesk Bold"/>
                <a:ea typeface="Akzidenz-Grotesk Bold"/>
                <a:cs typeface="Akzidenz-Grotesk Bold"/>
                <a:sym typeface="Akzidenz-Grotesk Bold"/>
              </a:rPr>
              <a:t>NEWSLETTER</a:t>
            </a:r>
          </a:p>
        </p:txBody>
      </p:sp>
      <p:sp>
        <p:nvSpPr>
          <p:cNvPr id="15" name="TextBox 15"/>
          <p:cNvSpPr txBox="1"/>
          <p:nvPr/>
        </p:nvSpPr>
        <p:spPr>
          <a:xfrm>
            <a:off x="2139299" y="13682697"/>
            <a:ext cx="6262715" cy="833062"/>
          </a:xfrm>
          <a:prstGeom prst="rect">
            <a:avLst/>
          </a:prstGeom>
        </p:spPr>
        <p:txBody>
          <a:bodyPr lIns="0" tIns="0" rIns="0" bIns="0" rtlCol="0" anchor="t">
            <a:spAutoFit/>
          </a:bodyPr>
          <a:lstStyle/>
          <a:p>
            <a:pPr algn="l">
              <a:lnSpc>
                <a:spcPts val="5216"/>
              </a:lnSpc>
            </a:pPr>
            <a:r>
              <a:rPr lang="en-US" sz="3725" b="1">
                <a:solidFill>
                  <a:srgbClr val="F6F6E9"/>
                </a:solidFill>
                <a:latin typeface="Montserrat Bold"/>
                <a:ea typeface="Montserrat Bold"/>
                <a:cs typeface="Montserrat Bold"/>
                <a:sym typeface="Montserrat Bold"/>
              </a:rPr>
              <a:t>OUR TEAM</a:t>
            </a:r>
          </a:p>
        </p:txBody>
      </p:sp>
      <p:sp>
        <p:nvSpPr>
          <p:cNvPr id="16" name="TextBox 16"/>
          <p:cNvSpPr txBox="1"/>
          <p:nvPr/>
        </p:nvSpPr>
        <p:spPr>
          <a:xfrm>
            <a:off x="2139299" y="3792628"/>
            <a:ext cx="5135803" cy="713080"/>
          </a:xfrm>
          <a:prstGeom prst="rect">
            <a:avLst/>
          </a:prstGeom>
        </p:spPr>
        <p:txBody>
          <a:bodyPr lIns="0" tIns="0" rIns="0" bIns="0" rtlCol="0" anchor="t">
            <a:spAutoFit/>
          </a:bodyPr>
          <a:lstStyle/>
          <a:p>
            <a:pPr algn="just">
              <a:lnSpc>
                <a:spcPts val="6009"/>
              </a:lnSpc>
            </a:pPr>
            <a:r>
              <a:rPr lang="en-US" sz="4292" dirty="0">
                <a:solidFill>
                  <a:srgbClr val="291B25"/>
                </a:solidFill>
                <a:latin typeface="Montserrat"/>
                <a:ea typeface="Montserrat"/>
                <a:cs typeface="Montserrat"/>
                <a:sym typeface="Montserrat"/>
              </a:rPr>
              <a:t>July 2025</a:t>
            </a:r>
          </a:p>
        </p:txBody>
      </p:sp>
      <p:sp>
        <p:nvSpPr>
          <p:cNvPr id="17" name="TextBox 17"/>
          <p:cNvSpPr txBox="1"/>
          <p:nvPr/>
        </p:nvSpPr>
        <p:spPr>
          <a:xfrm>
            <a:off x="2139299" y="14875589"/>
            <a:ext cx="7984992" cy="8175480"/>
          </a:xfrm>
          <a:prstGeom prst="rect">
            <a:avLst/>
          </a:prstGeom>
        </p:spPr>
        <p:txBody>
          <a:bodyPr lIns="0" tIns="0" rIns="0" bIns="0" rtlCol="0" anchor="t">
            <a:spAutoFit/>
          </a:bodyPr>
          <a:lstStyle/>
          <a:p>
            <a:pPr algn="just">
              <a:lnSpc>
                <a:spcPts val="4029"/>
              </a:lnSpc>
            </a:pPr>
            <a:r>
              <a:rPr lang="en-US" sz="2877" b="1">
                <a:solidFill>
                  <a:srgbClr val="F6F6E9"/>
                </a:solidFill>
                <a:latin typeface="Montserrat Bold"/>
                <a:ea typeface="Montserrat Bold"/>
                <a:cs typeface="Montserrat Bold"/>
                <a:sym typeface="Montserrat Bold"/>
              </a:rPr>
              <a:t>Billy Muir</a:t>
            </a:r>
            <a:r>
              <a:rPr lang="en-US" sz="2877">
                <a:solidFill>
                  <a:srgbClr val="F6F6E9"/>
                </a:solidFill>
                <a:latin typeface="Montserrat"/>
                <a:ea typeface="Montserrat"/>
                <a:cs typeface="Montserrat"/>
                <a:sym typeface="Montserrat"/>
              </a:rPr>
              <a:t> 07375 097443                </a:t>
            </a:r>
          </a:p>
          <a:p>
            <a:pPr algn="just">
              <a:lnSpc>
                <a:spcPts val="4029"/>
              </a:lnSpc>
            </a:pPr>
            <a:r>
              <a:rPr lang="en-US" sz="2877">
                <a:solidFill>
                  <a:srgbClr val="F6F6E9"/>
                </a:solidFill>
                <a:latin typeface="Montserrat"/>
                <a:ea typeface="Montserrat"/>
                <a:cs typeface="Montserrat"/>
                <a:sym typeface="Montserrat"/>
              </a:rPr>
              <a:t>​</a:t>
            </a:r>
            <a:r>
              <a:rPr lang="en-US" sz="2877" u="sng">
                <a:solidFill>
                  <a:srgbClr val="0000FF"/>
                </a:solidFill>
                <a:latin typeface="Montserrat"/>
                <a:ea typeface="Montserrat"/>
                <a:cs typeface="Montserrat"/>
                <a:sym typeface="Montserrat"/>
                <a:hlinkClick r:id="rId10" tooltip="mailto:billy@lbjconsultants.co.uk"/>
              </a:rPr>
              <a:t>billy@lbjconsultants.co.uk</a:t>
            </a:r>
            <a:r>
              <a:rPr lang="en-US" sz="2877">
                <a:solidFill>
                  <a:srgbClr val="F6F6E9"/>
                </a:solidFill>
                <a:latin typeface="Montserrat"/>
                <a:ea typeface="Montserrat"/>
                <a:cs typeface="Montserrat"/>
                <a:sym typeface="Montserrat"/>
              </a:rPr>
              <a:t> </a:t>
            </a:r>
          </a:p>
          <a:p>
            <a:pPr algn="just">
              <a:lnSpc>
                <a:spcPts val="4029"/>
              </a:lnSpc>
            </a:pPr>
            <a:r>
              <a:rPr lang="en-US" sz="2877">
                <a:solidFill>
                  <a:srgbClr val="F6F6E9"/>
                </a:solidFill>
                <a:latin typeface="Montserrat"/>
                <a:ea typeface="Montserrat"/>
                <a:cs typeface="Montserrat"/>
                <a:sym typeface="Montserrat"/>
              </a:rPr>
              <a:t>​------------------------- </a:t>
            </a:r>
          </a:p>
          <a:p>
            <a:pPr algn="just">
              <a:lnSpc>
                <a:spcPts val="4029"/>
              </a:lnSpc>
            </a:pPr>
            <a:r>
              <a:rPr lang="en-US" sz="2877">
                <a:solidFill>
                  <a:srgbClr val="F6F6E9"/>
                </a:solidFill>
                <a:latin typeface="Montserrat"/>
                <a:ea typeface="Montserrat"/>
                <a:cs typeface="Montserrat"/>
                <a:sym typeface="Montserrat"/>
              </a:rPr>
              <a:t>​</a:t>
            </a:r>
            <a:r>
              <a:rPr lang="en-US" sz="2877" b="1">
                <a:solidFill>
                  <a:srgbClr val="F6F6E9"/>
                </a:solidFill>
                <a:latin typeface="Montserrat Bold"/>
                <a:ea typeface="Montserrat Bold"/>
                <a:cs typeface="Montserrat Bold"/>
                <a:sym typeface="Montserrat Bold"/>
              </a:rPr>
              <a:t>Nicola McCulloch</a:t>
            </a:r>
            <a:r>
              <a:rPr lang="en-US" sz="2877">
                <a:solidFill>
                  <a:srgbClr val="F6F6E9"/>
                </a:solidFill>
                <a:latin typeface="Montserrat"/>
                <a:ea typeface="Montserrat"/>
                <a:cs typeface="Montserrat"/>
                <a:sym typeface="Montserrat"/>
              </a:rPr>
              <a:t> 07375 097442     </a:t>
            </a:r>
          </a:p>
          <a:p>
            <a:pPr algn="just">
              <a:lnSpc>
                <a:spcPts val="4029"/>
              </a:lnSpc>
            </a:pPr>
            <a:r>
              <a:rPr lang="en-US" sz="2877">
                <a:solidFill>
                  <a:srgbClr val="F6F6E9"/>
                </a:solidFill>
                <a:latin typeface="Montserrat"/>
                <a:ea typeface="Montserrat"/>
                <a:cs typeface="Montserrat"/>
                <a:sym typeface="Montserrat"/>
              </a:rPr>
              <a:t>​nicola@lbjconsultants.co.uk </a:t>
            </a:r>
          </a:p>
          <a:p>
            <a:pPr algn="just">
              <a:lnSpc>
                <a:spcPts val="4029"/>
              </a:lnSpc>
            </a:pPr>
            <a:r>
              <a:rPr lang="en-US" sz="2877">
                <a:solidFill>
                  <a:srgbClr val="F6F6E9"/>
                </a:solidFill>
                <a:latin typeface="Montserrat"/>
                <a:ea typeface="Montserrat"/>
                <a:cs typeface="Montserrat"/>
                <a:sym typeface="Montserrat"/>
              </a:rPr>
              <a:t>​------------------------- </a:t>
            </a:r>
          </a:p>
          <a:p>
            <a:pPr algn="just">
              <a:lnSpc>
                <a:spcPts val="4029"/>
              </a:lnSpc>
            </a:pPr>
            <a:r>
              <a:rPr lang="en-US" sz="2877">
                <a:solidFill>
                  <a:srgbClr val="F6F6E9"/>
                </a:solidFill>
                <a:latin typeface="Montserrat"/>
                <a:ea typeface="Montserrat"/>
                <a:cs typeface="Montserrat"/>
                <a:sym typeface="Montserrat"/>
              </a:rPr>
              <a:t>​</a:t>
            </a:r>
            <a:r>
              <a:rPr lang="en-US" sz="2877" b="1">
                <a:solidFill>
                  <a:srgbClr val="F6F6E9"/>
                </a:solidFill>
                <a:latin typeface="Montserrat Bold"/>
                <a:ea typeface="Montserrat Bold"/>
                <a:cs typeface="Montserrat Bold"/>
                <a:sym typeface="Montserrat Bold"/>
              </a:rPr>
              <a:t>Terry Stirton</a:t>
            </a:r>
            <a:r>
              <a:rPr lang="en-US" sz="2877">
                <a:solidFill>
                  <a:srgbClr val="F6F6E9"/>
                </a:solidFill>
                <a:latin typeface="Montserrat"/>
                <a:ea typeface="Montserrat"/>
                <a:cs typeface="Montserrat"/>
                <a:sym typeface="Montserrat"/>
              </a:rPr>
              <a:t> 07984 568523               </a:t>
            </a:r>
          </a:p>
          <a:p>
            <a:pPr algn="just">
              <a:lnSpc>
                <a:spcPts val="4029"/>
              </a:lnSpc>
            </a:pPr>
            <a:r>
              <a:rPr lang="en-US" sz="2877">
                <a:solidFill>
                  <a:srgbClr val="F6F6E9"/>
                </a:solidFill>
                <a:latin typeface="Montserrat"/>
                <a:ea typeface="Montserrat"/>
                <a:cs typeface="Montserrat"/>
                <a:sym typeface="Montserrat"/>
              </a:rPr>
              <a:t>​</a:t>
            </a:r>
            <a:r>
              <a:rPr lang="en-US" sz="2877" u="sng">
                <a:solidFill>
                  <a:srgbClr val="0000FF"/>
                </a:solidFill>
                <a:latin typeface="Montserrat"/>
                <a:ea typeface="Montserrat"/>
                <a:cs typeface="Montserrat"/>
                <a:sym typeface="Montserrat"/>
                <a:hlinkClick r:id="rId11" tooltip="mailto:enquiries@lbjconsultants.co.uk"/>
              </a:rPr>
              <a:t>enquiries@lbjconsultants.co.uk</a:t>
            </a:r>
            <a:r>
              <a:rPr lang="en-US" sz="2877">
                <a:solidFill>
                  <a:srgbClr val="F6F6E9"/>
                </a:solidFill>
                <a:latin typeface="Montserrat"/>
                <a:ea typeface="Montserrat"/>
                <a:cs typeface="Montserrat"/>
                <a:sym typeface="Montserrat"/>
              </a:rPr>
              <a:t>​ </a:t>
            </a:r>
          </a:p>
          <a:p>
            <a:pPr algn="just">
              <a:lnSpc>
                <a:spcPts val="4029"/>
              </a:lnSpc>
            </a:pPr>
            <a:endParaRPr lang="en-US" sz="2877">
              <a:solidFill>
                <a:srgbClr val="F6F6E9"/>
              </a:solidFill>
              <a:latin typeface="Montserrat"/>
              <a:ea typeface="Montserrat"/>
              <a:cs typeface="Montserrat"/>
              <a:sym typeface="Montserrat"/>
            </a:endParaRPr>
          </a:p>
          <a:p>
            <a:pPr algn="just">
              <a:lnSpc>
                <a:spcPts val="4029"/>
              </a:lnSpc>
            </a:pPr>
            <a:r>
              <a:rPr lang="en-US" sz="2877">
                <a:solidFill>
                  <a:srgbClr val="F6F6E9"/>
                </a:solidFill>
                <a:latin typeface="Montserrat"/>
                <a:ea typeface="Montserrat"/>
                <a:cs typeface="Montserrat"/>
                <a:sym typeface="Montserrat"/>
              </a:rPr>
              <a:t>Our monthly service contracts are: </a:t>
            </a:r>
          </a:p>
          <a:p>
            <a:pPr marL="1254140" lvl="4" indent="-250828" algn="just">
              <a:lnSpc>
                <a:spcPts val="4029"/>
              </a:lnSpc>
              <a:buFont typeface="Arial"/>
              <a:buChar char="•"/>
            </a:pPr>
            <a:r>
              <a:rPr lang="en-US" sz="2877" b="1">
                <a:solidFill>
                  <a:srgbClr val="F6F6E9"/>
                </a:solidFill>
                <a:latin typeface="Montserrat Bold"/>
                <a:ea typeface="Montserrat Bold"/>
                <a:cs typeface="Montserrat Bold"/>
                <a:sym typeface="Montserrat Bold"/>
              </a:rPr>
              <a:t>Basic</a:t>
            </a:r>
          </a:p>
          <a:p>
            <a:pPr marL="1254140" lvl="4" indent="-250828" algn="just">
              <a:lnSpc>
                <a:spcPts val="4029"/>
              </a:lnSpc>
              <a:buFont typeface="Arial"/>
              <a:buChar char="•"/>
            </a:pPr>
            <a:r>
              <a:rPr lang="en-US" sz="2877" b="1">
                <a:solidFill>
                  <a:srgbClr val="F6F6E9"/>
                </a:solidFill>
                <a:latin typeface="Montserrat Bold"/>
                <a:ea typeface="Montserrat Bold"/>
                <a:cs typeface="Montserrat Bold"/>
                <a:sym typeface="Montserrat Bold"/>
              </a:rPr>
              <a:t>Standard</a:t>
            </a:r>
          </a:p>
          <a:p>
            <a:pPr marL="1254140" lvl="4" indent="-250828" algn="just">
              <a:lnSpc>
                <a:spcPts val="4029"/>
              </a:lnSpc>
              <a:buFont typeface="Arial"/>
              <a:buChar char="•"/>
            </a:pPr>
            <a:r>
              <a:rPr lang="en-US" sz="2877" b="1">
                <a:solidFill>
                  <a:srgbClr val="F6F6E9"/>
                </a:solidFill>
                <a:latin typeface="Montserrat Bold"/>
                <a:ea typeface="Montserrat Bold"/>
                <a:cs typeface="Montserrat Bold"/>
                <a:sym typeface="Montserrat Bold"/>
              </a:rPr>
              <a:t>Premium  </a:t>
            </a:r>
          </a:p>
          <a:p>
            <a:pPr marL="1254140" lvl="4" indent="-250828" algn="just">
              <a:lnSpc>
                <a:spcPts val="4029"/>
              </a:lnSpc>
              <a:buFont typeface="Arial"/>
              <a:buChar char="•"/>
            </a:pPr>
            <a:r>
              <a:rPr lang="en-US" sz="2877" b="1">
                <a:solidFill>
                  <a:srgbClr val="F6F6E9"/>
                </a:solidFill>
                <a:latin typeface="Montserrat Bold"/>
                <a:ea typeface="Montserrat Bold"/>
                <a:cs typeface="Montserrat Bold"/>
                <a:sym typeface="Montserrat Bold"/>
              </a:rPr>
              <a:t>Pay As You Go models</a:t>
            </a:r>
          </a:p>
          <a:p>
            <a:pPr marL="1254140" lvl="4" indent="-250828" algn="just">
              <a:lnSpc>
                <a:spcPts val="4029"/>
              </a:lnSpc>
            </a:pPr>
            <a:endParaRPr lang="en-US" sz="2877" b="1">
              <a:solidFill>
                <a:srgbClr val="F6F6E9"/>
              </a:solidFill>
              <a:latin typeface="Montserrat Bold"/>
              <a:ea typeface="Montserrat Bold"/>
              <a:cs typeface="Montserrat Bold"/>
              <a:sym typeface="Montserrat Bold"/>
            </a:endParaRPr>
          </a:p>
          <a:p>
            <a:pPr marL="1254140" lvl="4" indent="-250828" algn="just">
              <a:lnSpc>
                <a:spcPts val="4029"/>
              </a:lnSpc>
            </a:pPr>
            <a:r>
              <a:rPr lang="en-US" sz="2877">
                <a:solidFill>
                  <a:srgbClr val="F6F6E9"/>
                </a:solidFill>
                <a:latin typeface="Montserrat"/>
                <a:ea typeface="Montserrat"/>
                <a:cs typeface="Montserrat"/>
                <a:sym typeface="Montserrat"/>
              </a:rPr>
              <a:t>Call us to discuss these services.</a:t>
            </a:r>
          </a:p>
        </p:txBody>
      </p:sp>
      <p:sp>
        <p:nvSpPr>
          <p:cNvPr id="18" name="TextBox 18"/>
          <p:cNvSpPr txBox="1"/>
          <p:nvPr/>
        </p:nvSpPr>
        <p:spPr>
          <a:xfrm>
            <a:off x="14194474" y="3806214"/>
            <a:ext cx="5566450" cy="1010604"/>
          </a:xfrm>
          <a:prstGeom prst="rect">
            <a:avLst/>
          </a:prstGeom>
        </p:spPr>
        <p:txBody>
          <a:bodyPr lIns="0" tIns="0" rIns="0" bIns="0" rtlCol="0" anchor="t">
            <a:spAutoFit/>
          </a:bodyPr>
          <a:lstStyle/>
          <a:p>
            <a:pPr algn="r">
              <a:lnSpc>
                <a:spcPts val="6009"/>
              </a:lnSpc>
            </a:pPr>
            <a:r>
              <a:rPr lang="en-US" sz="4292" b="1">
                <a:solidFill>
                  <a:srgbClr val="291B25"/>
                </a:solidFill>
                <a:latin typeface="Montserrat Bold"/>
                <a:ea typeface="Montserrat Bold"/>
                <a:cs typeface="Montserrat Bold"/>
                <a:sym typeface="Montserrat Bold"/>
              </a:rPr>
              <a:t>LBJ CONSULTANTS</a:t>
            </a:r>
          </a:p>
        </p:txBody>
      </p:sp>
      <p:sp>
        <p:nvSpPr>
          <p:cNvPr id="19" name="TextBox 19"/>
          <p:cNvSpPr txBox="1"/>
          <p:nvPr/>
        </p:nvSpPr>
        <p:spPr>
          <a:xfrm>
            <a:off x="11667787" y="6437529"/>
            <a:ext cx="8824797" cy="1951881"/>
          </a:xfrm>
          <a:prstGeom prst="rect">
            <a:avLst/>
          </a:prstGeom>
        </p:spPr>
        <p:txBody>
          <a:bodyPr lIns="0" tIns="0" rIns="0" bIns="0" rtlCol="0" anchor="t">
            <a:spAutoFit/>
          </a:bodyPr>
          <a:lstStyle/>
          <a:p>
            <a:pPr algn="l">
              <a:lnSpc>
                <a:spcPts val="5216"/>
              </a:lnSpc>
            </a:pPr>
            <a:r>
              <a:rPr lang="en-US" sz="3725" b="1" dirty="0">
                <a:solidFill>
                  <a:srgbClr val="F6F6E9"/>
                </a:solidFill>
                <a:latin typeface="Montserrat Bold"/>
                <a:ea typeface="Montserrat Bold"/>
                <a:cs typeface="Montserrat Bold"/>
                <a:sym typeface="Montserrat Bold"/>
              </a:rPr>
              <a:t>How our HR Management system can help your business and save you money</a:t>
            </a:r>
          </a:p>
        </p:txBody>
      </p:sp>
      <p:sp>
        <p:nvSpPr>
          <p:cNvPr id="20" name="TextBox 20"/>
          <p:cNvSpPr txBox="1"/>
          <p:nvPr/>
        </p:nvSpPr>
        <p:spPr>
          <a:xfrm>
            <a:off x="11667787" y="9174558"/>
            <a:ext cx="8824797" cy="22266480"/>
          </a:xfrm>
          <a:prstGeom prst="rect">
            <a:avLst/>
          </a:prstGeom>
        </p:spPr>
        <p:txBody>
          <a:bodyPr lIns="0" tIns="0" rIns="0" bIns="0" rtlCol="0" anchor="t">
            <a:spAutoFit/>
          </a:bodyPr>
          <a:lstStyle/>
          <a:p>
            <a:pPr>
              <a:lnSpc>
                <a:spcPts val="4029"/>
              </a:lnSpc>
            </a:pPr>
            <a:r>
              <a:rPr lang="en-US" sz="2877" b="1" dirty="0">
                <a:solidFill>
                  <a:srgbClr val="F6F6E9"/>
                </a:solidFill>
                <a:latin typeface="Montserrat Bold"/>
                <a:ea typeface="Montserrat Bold"/>
                <a:cs typeface="Montserrat Bold"/>
                <a:sym typeface="Montserrat Bold"/>
              </a:rPr>
              <a:t>​​</a:t>
            </a:r>
            <a:r>
              <a:rPr lang="en-GB" sz="3600" b="1" dirty="0">
                <a:solidFill>
                  <a:schemeClr val="bg1"/>
                </a:solidFill>
                <a:latin typeface="Arial" panose="020B0604020202020204" pitchFamily="34" charset="0"/>
                <a:cs typeface="Arial" panose="020B0604020202020204" pitchFamily="34" charset="0"/>
              </a:rPr>
              <a:t>Book your Holiday online </a:t>
            </a:r>
          </a:p>
          <a:p>
            <a:pPr lvl="0"/>
            <a:r>
              <a:rPr lang="en-GB" sz="3600" dirty="0">
                <a:solidFill>
                  <a:schemeClr val="bg1"/>
                </a:solidFill>
                <a:latin typeface="Arial" panose="020B0604020202020204" pitchFamily="34" charset="0"/>
                <a:cs typeface="Arial" panose="020B0604020202020204" pitchFamily="34" charset="0"/>
              </a:rPr>
              <a:t>Using self-service you can quickly request annual leave and have your manager approve it quickly.</a:t>
            </a:r>
          </a:p>
          <a:p>
            <a:pPr lvl="0"/>
            <a:endParaRPr lang="en-GB" sz="3600" dirty="0">
              <a:solidFill>
                <a:schemeClr val="bg1"/>
              </a:solidFill>
              <a:latin typeface="Arial" panose="020B0604020202020204" pitchFamily="34" charset="0"/>
              <a:cs typeface="Arial" panose="020B0604020202020204" pitchFamily="34" charset="0"/>
            </a:endParaRPr>
          </a:p>
          <a:p>
            <a:pPr lvl="0"/>
            <a:r>
              <a:rPr lang="en-GB" sz="3600" b="1" dirty="0">
                <a:solidFill>
                  <a:schemeClr val="bg1"/>
                </a:solidFill>
                <a:latin typeface="Arial" panose="020B0604020202020204" pitchFamily="34" charset="0"/>
                <a:cs typeface="Arial" panose="020B0604020202020204" pitchFamily="34" charset="0"/>
              </a:rPr>
              <a:t>View your Sickness record</a:t>
            </a:r>
          </a:p>
          <a:p>
            <a:pPr lvl="0"/>
            <a:r>
              <a:rPr lang="en-GB" sz="3600" dirty="0">
                <a:solidFill>
                  <a:schemeClr val="bg1"/>
                </a:solidFill>
                <a:latin typeface="Arial" panose="020B0604020202020204" pitchFamily="34" charset="0"/>
                <a:cs typeface="Arial" panose="020B0604020202020204" pitchFamily="34" charset="0"/>
              </a:rPr>
              <a:t>Stay informed about the number of sick days you have taken in the last 12 months.</a:t>
            </a:r>
          </a:p>
          <a:p>
            <a:pPr lvl="0"/>
            <a:endParaRPr lang="en-GB" sz="3600" dirty="0">
              <a:solidFill>
                <a:schemeClr val="bg1"/>
              </a:solidFill>
              <a:latin typeface="Arial" panose="020B0604020202020204" pitchFamily="34" charset="0"/>
              <a:cs typeface="Arial" panose="020B0604020202020204" pitchFamily="34" charset="0"/>
            </a:endParaRPr>
          </a:p>
          <a:p>
            <a:pPr lvl="0"/>
            <a:r>
              <a:rPr lang="en-GB" sz="3600" b="1" dirty="0">
                <a:solidFill>
                  <a:schemeClr val="bg1"/>
                </a:solidFill>
                <a:latin typeface="Arial" panose="020B0604020202020204" pitchFamily="34" charset="0"/>
                <a:cs typeface="Arial" panose="020B0604020202020204" pitchFamily="34" charset="0"/>
              </a:rPr>
              <a:t>Keep up to date with company news</a:t>
            </a:r>
          </a:p>
          <a:p>
            <a:pPr lvl="0"/>
            <a:r>
              <a:rPr lang="en-GB" sz="3600" dirty="0">
                <a:solidFill>
                  <a:schemeClr val="bg1"/>
                </a:solidFill>
                <a:latin typeface="Arial" panose="020B0604020202020204" pitchFamily="34" charset="0"/>
                <a:cs typeface="Arial" panose="020B0604020202020204" pitchFamily="34" charset="0"/>
              </a:rPr>
              <a:t>Stay connected with company announcements and Goals</a:t>
            </a:r>
          </a:p>
          <a:p>
            <a:pPr lvl="0"/>
            <a:endParaRPr lang="en-GB" sz="3600" dirty="0">
              <a:solidFill>
                <a:schemeClr val="bg1"/>
              </a:solidFill>
              <a:latin typeface="Arial" panose="020B0604020202020204" pitchFamily="34" charset="0"/>
              <a:cs typeface="Arial" panose="020B0604020202020204" pitchFamily="34" charset="0"/>
            </a:endParaRPr>
          </a:p>
          <a:p>
            <a:pPr lvl="0"/>
            <a:r>
              <a:rPr lang="en-GB" sz="3600" b="1" dirty="0">
                <a:solidFill>
                  <a:schemeClr val="bg1"/>
                </a:solidFill>
                <a:latin typeface="Arial" panose="020B0604020202020204" pitchFamily="34" charset="0"/>
                <a:cs typeface="Arial" panose="020B0604020202020204" pitchFamily="34" charset="0"/>
              </a:rPr>
              <a:t>Centralise all our Policies and Procedures </a:t>
            </a:r>
          </a:p>
          <a:p>
            <a:pPr lvl="0"/>
            <a:r>
              <a:rPr lang="en-GB" sz="3600" dirty="0">
                <a:solidFill>
                  <a:schemeClr val="bg1"/>
                </a:solidFill>
                <a:latin typeface="Arial" panose="020B0604020202020204" pitchFamily="34" charset="0"/>
                <a:cs typeface="Arial" panose="020B0604020202020204" pitchFamily="34" charset="0"/>
              </a:rPr>
              <a:t>No longer do you have to hunt for your Policies and Procedures, </a:t>
            </a:r>
          </a:p>
          <a:p>
            <a:pPr lvl="0"/>
            <a:endParaRPr lang="en-GB" sz="3600" dirty="0">
              <a:solidFill>
                <a:schemeClr val="bg1"/>
              </a:solidFill>
              <a:latin typeface="Arial" panose="020B0604020202020204" pitchFamily="34" charset="0"/>
              <a:cs typeface="Arial" panose="020B0604020202020204" pitchFamily="34" charset="0"/>
            </a:endParaRPr>
          </a:p>
          <a:p>
            <a:pPr lvl="0"/>
            <a:r>
              <a:rPr lang="en-GB" sz="3600" b="1" dirty="0">
                <a:solidFill>
                  <a:schemeClr val="bg1"/>
                </a:solidFill>
                <a:latin typeface="Arial" panose="020B0604020202020204" pitchFamily="34" charset="0"/>
                <a:cs typeface="Arial" panose="020B0604020202020204" pitchFamily="34" charset="0"/>
              </a:rPr>
              <a:t>View your performance reviews </a:t>
            </a:r>
          </a:p>
          <a:p>
            <a:pPr lvl="0"/>
            <a:r>
              <a:rPr lang="en-GB" sz="3600" dirty="0">
                <a:solidFill>
                  <a:schemeClr val="bg1"/>
                </a:solidFill>
                <a:latin typeface="Arial" panose="020B0604020202020204" pitchFamily="34" charset="0"/>
                <a:cs typeface="Arial" panose="020B0604020202020204" pitchFamily="34" charset="0"/>
              </a:rPr>
              <a:t>Moving your performance reviews online ensure you can always see your objectives that you are working towards. </a:t>
            </a:r>
          </a:p>
          <a:p>
            <a:pPr lvl="0"/>
            <a:endParaRPr lang="en-GB" sz="3600" dirty="0">
              <a:solidFill>
                <a:schemeClr val="bg1"/>
              </a:solidFill>
              <a:latin typeface="Arial" panose="020B0604020202020204" pitchFamily="34" charset="0"/>
              <a:cs typeface="Arial" panose="020B0604020202020204" pitchFamily="34" charset="0"/>
            </a:endParaRPr>
          </a:p>
          <a:p>
            <a:pPr lvl="0"/>
            <a:r>
              <a:rPr lang="en-GB" sz="3600" b="1" dirty="0">
                <a:solidFill>
                  <a:schemeClr val="bg1"/>
                </a:solidFill>
                <a:latin typeface="Arial" panose="020B0604020202020204" pitchFamily="34" charset="0"/>
                <a:cs typeface="Arial" panose="020B0604020202020204" pitchFamily="34" charset="0"/>
              </a:rPr>
              <a:t>Log your Expenses </a:t>
            </a:r>
          </a:p>
          <a:p>
            <a:pPr lvl="0"/>
            <a:r>
              <a:rPr lang="en-GB" sz="3600" dirty="0">
                <a:solidFill>
                  <a:schemeClr val="bg1"/>
                </a:solidFill>
                <a:latin typeface="Arial" panose="020B0604020202020204" pitchFamily="34" charset="0"/>
                <a:cs typeface="Arial" panose="020B0604020202020204" pitchFamily="34" charset="0"/>
              </a:rPr>
              <a:t>Simply and easily manage your expenses online via your Computer, Tablet or Phone.</a:t>
            </a:r>
          </a:p>
          <a:p>
            <a:pPr lvl="0"/>
            <a:r>
              <a:rPr lang="en-GB" sz="3600" b="1" dirty="0">
                <a:solidFill>
                  <a:schemeClr val="bg1"/>
                </a:solidFill>
                <a:latin typeface="Arial" panose="020B0604020202020204" pitchFamily="34" charset="0"/>
                <a:cs typeface="Arial" panose="020B0604020202020204" pitchFamily="34" charset="0"/>
              </a:rPr>
              <a:t>Log your Time </a:t>
            </a:r>
          </a:p>
          <a:p>
            <a:pPr lvl="0"/>
            <a:endParaRPr lang="en-GB" sz="3600" b="1" dirty="0">
              <a:solidFill>
                <a:schemeClr val="bg1"/>
              </a:solidFill>
              <a:latin typeface="Arial" panose="020B0604020202020204" pitchFamily="34" charset="0"/>
              <a:cs typeface="Arial" panose="020B0604020202020204" pitchFamily="34" charset="0"/>
            </a:endParaRPr>
          </a:p>
          <a:p>
            <a:pPr lvl="0"/>
            <a:r>
              <a:rPr lang="en-GB" sz="3600" dirty="0">
                <a:solidFill>
                  <a:schemeClr val="bg1"/>
                </a:solidFill>
                <a:latin typeface="Arial" panose="020B0604020202020204" pitchFamily="34" charset="0"/>
                <a:cs typeface="Arial" panose="020B0604020202020204" pitchFamily="34" charset="0"/>
              </a:rPr>
              <a:t>Have you worked overtime or want to log your time against a project. Do this all online. </a:t>
            </a:r>
          </a:p>
          <a:p>
            <a:pPr marL="457200" indent="-457200">
              <a:lnSpc>
                <a:spcPts val="4029"/>
              </a:lnSpc>
              <a:buFont typeface="Arial" panose="020B0604020202020204" pitchFamily="34" charset="0"/>
              <a:buChar char="•"/>
            </a:pPr>
            <a:endParaRPr lang="en-US" sz="3600" b="1" dirty="0">
              <a:solidFill>
                <a:schemeClr val="bg1"/>
              </a:solidFill>
              <a:latin typeface="Arial" panose="020B0604020202020204" pitchFamily="34" charset="0"/>
              <a:ea typeface="Montserrat"/>
              <a:cs typeface="Arial" panose="020B0604020202020204" pitchFamily="34" charset="0"/>
              <a:sym typeface="Montserrat"/>
            </a:endParaRPr>
          </a:p>
          <a:p>
            <a:pPr marL="457200" indent="-457200">
              <a:lnSpc>
                <a:spcPts val="4029"/>
              </a:lnSpc>
              <a:buFont typeface="Arial" panose="020B0604020202020204" pitchFamily="34" charset="0"/>
              <a:buChar char="•"/>
            </a:pPr>
            <a:endParaRPr lang="en-US" sz="3600" b="1" dirty="0">
              <a:solidFill>
                <a:schemeClr val="bg1"/>
              </a:solidFill>
              <a:latin typeface="Arial" panose="020B0604020202020204" pitchFamily="34" charset="0"/>
              <a:ea typeface="Montserrat"/>
              <a:cs typeface="Arial" panose="020B0604020202020204" pitchFamily="34" charset="0"/>
              <a:sym typeface="Montserrat"/>
            </a:endParaRPr>
          </a:p>
          <a:p>
            <a:pPr>
              <a:lnSpc>
                <a:spcPts val="4029"/>
              </a:lnSpc>
            </a:pPr>
            <a:endParaRPr lang="en-US" sz="3600" dirty="0">
              <a:solidFill>
                <a:schemeClr val="bg1"/>
              </a:solidFill>
              <a:latin typeface="Arial" panose="020B0604020202020204" pitchFamily="34" charset="0"/>
              <a:ea typeface="Montserrat"/>
              <a:cs typeface="Arial" panose="020B0604020202020204" pitchFamily="34" charset="0"/>
              <a:sym typeface="Montserrat"/>
            </a:endParaRPr>
          </a:p>
          <a:p>
            <a:pPr>
              <a:lnSpc>
                <a:spcPts val="4029"/>
              </a:lnSpc>
            </a:pPr>
            <a:endParaRPr lang="en-US" sz="3600" dirty="0">
              <a:solidFill>
                <a:schemeClr val="bg1"/>
              </a:solidFill>
              <a:latin typeface="Arial" panose="020B0604020202020204" pitchFamily="34" charset="0"/>
              <a:ea typeface="Montserrat"/>
              <a:cs typeface="Arial" panose="020B0604020202020204" pitchFamily="34" charset="0"/>
              <a:sym typeface="Montserrat"/>
            </a:endParaRPr>
          </a:p>
          <a:p>
            <a:pPr>
              <a:lnSpc>
                <a:spcPts val="4029"/>
              </a:lnSpc>
            </a:pPr>
            <a:endParaRPr lang="en-US" sz="3600" dirty="0">
              <a:solidFill>
                <a:schemeClr val="bg1"/>
              </a:solidFill>
              <a:latin typeface="Arial" panose="020B0604020202020204" pitchFamily="34" charset="0"/>
              <a:ea typeface="Montserrat"/>
              <a:cs typeface="Arial" panose="020B0604020202020204" pitchFamily="34" charset="0"/>
              <a:sym typeface="Montserrat"/>
            </a:endParaRPr>
          </a:p>
          <a:p>
            <a:pPr>
              <a:lnSpc>
                <a:spcPts val="4029"/>
              </a:lnSpc>
            </a:pPr>
            <a:r>
              <a:rPr lang="en-US" sz="3600" dirty="0">
                <a:solidFill>
                  <a:schemeClr val="bg1"/>
                </a:solidFill>
                <a:latin typeface="Arial" panose="020B0604020202020204" pitchFamily="34" charset="0"/>
                <a:ea typeface="Montserrat"/>
                <a:cs typeface="Arial" panose="020B0604020202020204" pitchFamily="34" charset="0"/>
                <a:sym typeface="Montserrat"/>
              </a:rPr>
              <a:t>​</a:t>
            </a:r>
          </a:p>
          <a:p>
            <a:pPr algn="just">
              <a:lnSpc>
                <a:spcPts val="4029"/>
              </a:lnSpc>
            </a:pPr>
            <a:endParaRPr lang="en-US" sz="2877" dirty="0">
              <a:solidFill>
                <a:srgbClr val="F6F6E9"/>
              </a:solidFill>
              <a:latin typeface="Montserrat"/>
              <a:ea typeface="Montserrat"/>
              <a:cs typeface="Montserrat"/>
              <a:sym typeface="Montserrat"/>
            </a:endParaRPr>
          </a:p>
          <a:p>
            <a:pPr algn="just">
              <a:lnSpc>
                <a:spcPts val="4029"/>
              </a:lnSpc>
            </a:pPr>
            <a:endParaRPr lang="en-US" sz="2877" dirty="0">
              <a:solidFill>
                <a:srgbClr val="F6F6E9"/>
              </a:solidFill>
              <a:latin typeface="Montserrat"/>
              <a:ea typeface="Montserrat"/>
              <a:cs typeface="Montserrat"/>
              <a:sym typeface="Montserrat"/>
            </a:endParaRPr>
          </a:p>
          <a:p>
            <a:pPr algn="just">
              <a:lnSpc>
                <a:spcPts val="4029"/>
              </a:lnSpc>
            </a:pPr>
            <a:endParaRPr lang="en-US" sz="2877" dirty="0">
              <a:solidFill>
                <a:srgbClr val="F6F6E9"/>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Freeform 2"/>
          <p:cNvSpPr/>
          <p:nvPr/>
        </p:nvSpPr>
        <p:spPr>
          <a:xfrm>
            <a:off x="1778768" y="7485564"/>
            <a:ext cx="8917727" cy="20342184"/>
          </a:xfrm>
          <a:custGeom>
            <a:avLst/>
            <a:gdLst/>
            <a:ahLst/>
            <a:cxnLst/>
            <a:rect l="l" t="t" r="r" b="b"/>
            <a:pathLst>
              <a:path w="8917727" h="20342184">
                <a:moveTo>
                  <a:pt x="0" y="0"/>
                </a:moveTo>
                <a:lnTo>
                  <a:pt x="8917727" y="0"/>
                </a:lnTo>
                <a:lnTo>
                  <a:pt x="8917727" y="20342184"/>
                </a:lnTo>
                <a:lnTo>
                  <a:pt x="0" y="20342184"/>
                </a:lnTo>
                <a:lnTo>
                  <a:pt x="0" y="0"/>
                </a:lnTo>
                <a:close/>
              </a:path>
            </a:pathLst>
          </a:custGeom>
          <a:blipFill>
            <a:blip r:embed="rId2">
              <a:extLst>
                <a:ext uri="{96DAC541-7B7A-43D3-8B79-37D633B846F1}">
                  <asvg:svgBlip xmlns:asvg="http://schemas.microsoft.com/office/drawing/2016/SVG/main" r:embed="rId3"/>
                </a:ext>
              </a:extLst>
            </a:blip>
            <a:stretch>
              <a:fillRect l="-32" r="-32"/>
            </a:stretch>
          </a:blipFill>
        </p:spPr>
        <p:txBody>
          <a:bodyPr/>
          <a:lstStyle/>
          <a:p>
            <a:endParaRPr lang="en-US"/>
          </a:p>
        </p:txBody>
      </p:sp>
      <p:sp>
        <p:nvSpPr>
          <p:cNvPr id="3" name="Freeform 3"/>
          <p:cNvSpPr/>
          <p:nvPr/>
        </p:nvSpPr>
        <p:spPr>
          <a:xfrm>
            <a:off x="11381084" y="732709"/>
            <a:ext cx="8379843" cy="28552765"/>
          </a:xfrm>
          <a:custGeom>
            <a:avLst/>
            <a:gdLst/>
            <a:ahLst/>
            <a:cxnLst/>
            <a:rect l="l" t="t" r="r" b="b"/>
            <a:pathLst>
              <a:path w="8379843" h="28552765">
                <a:moveTo>
                  <a:pt x="0" y="0"/>
                </a:moveTo>
                <a:lnTo>
                  <a:pt x="8379843" y="0"/>
                </a:lnTo>
                <a:lnTo>
                  <a:pt x="8379843" y="28552765"/>
                </a:lnTo>
                <a:lnTo>
                  <a:pt x="0" y="28552765"/>
                </a:lnTo>
                <a:lnTo>
                  <a:pt x="0" y="0"/>
                </a:lnTo>
                <a:close/>
              </a:path>
            </a:pathLst>
          </a:custGeom>
          <a:blipFill>
            <a:blip r:embed="rId4">
              <a:extLst>
                <a:ext uri="{96DAC541-7B7A-43D3-8B79-37D633B846F1}">
                  <asvg:svgBlip xmlns:asvg="http://schemas.microsoft.com/office/drawing/2016/SVG/main" r:embed="rId5"/>
                </a:ext>
              </a:extLst>
            </a:blip>
            <a:stretch>
              <a:fillRect l="-7" r="-7"/>
            </a:stretch>
          </a:blipFill>
        </p:spPr>
        <p:txBody>
          <a:bodyPr/>
          <a:lstStyle/>
          <a:p>
            <a:endParaRPr lang="en-US"/>
          </a:p>
        </p:txBody>
      </p:sp>
      <p:grpSp>
        <p:nvGrpSpPr>
          <p:cNvPr id="4" name="Group 4"/>
          <p:cNvGrpSpPr/>
          <p:nvPr/>
        </p:nvGrpSpPr>
        <p:grpSpPr>
          <a:xfrm>
            <a:off x="1778768" y="24360553"/>
            <a:ext cx="8917685" cy="4924901"/>
            <a:chOff x="0" y="0"/>
            <a:chExt cx="11890247" cy="6566535"/>
          </a:xfrm>
        </p:grpSpPr>
        <p:sp>
          <p:nvSpPr>
            <p:cNvPr id="5" name="Freeform 5"/>
            <p:cNvSpPr/>
            <p:nvPr/>
          </p:nvSpPr>
          <p:spPr>
            <a:xfrm>
              <a:off x="0" y="0"/>
              <a:ext cx="11890248" cy="6566535"/>
            </a:xfrm>
            <a:custGeom>
              <a:avLst/>
              <a:gdLst/>
              <a:ahLst/>
              <a:cxnLst/>
              <a:rect l="l" t="t" r="r" b="b"/>
              <a:pathLst>
                <a:path w="11890248" h="6566535">
                  <a:moveTo>
                    <a:pt x="0" y="0"/>
                  </a:moveTo>
                  <a:lnTo>
                    <a:pt x="11890248" y="0"/>
                  </a:lnTo>
                  <a:lnTo>
                    <a:pt x="11890248" y="6566535"/>
                  </a:lnTo>
                  <a:lnTo>
                    <a:pt x="0" y="6566535"/>
                  </a:lnTo>
                  <a:lnTo>
                    <a:pt x="0" y="0"/>
                  </a:lnTo>
                  <a:close/>
                </a:path>
              </a:pathLst>
            </a:custGeom>
            <a:blipFill>
              <a:blip r:embed="rId6"/>
              <a:stretch>
                <a:fillRect t="-6" b="-6"/>
              </a:stretch>
            </a:blipFill>
          </p:spPr>
          <p:txBody>
            <a:bodyPr/>
            <a:lstStyle/>
            <a:p>
              <a:endParaRPr lang="en-US"/>
            </a:p>
          </p:txBody>
        </p:sp>
      </p:grpSp>
      <p:grpSp>
        <p:nvGrpSpPr>
          <p:cNvPr id="6" name="Group 6"/>
          <p:cNvGrpSpPr/>
          <p:nvPr/>
        </p:nvGrpSpPr>
        <p:grpSpPr>
          <a:xfrm>
            <a:off x="1778768" y="612572"/>
            <a:ext cx="8917685" cy="7098601"/>
            <a:chOff x="0" y="0"/>
            <a:chExt cx="11890247" cy="9464801"/>
          </a:xfrm>
        </p:grpSpPr>
        <p:sp>
          <p:nvSpPr>
            <p:cNvPr id="7" name="Freeform 7"/>
            <p:cNvSpPr/>
            <p:nvPr/>
          </p:nvSpPr>
          <p:spPr>
            <a:xfrm>
              <a:off x="0" y="0"/>
              <a:ext cx="11890248" cy="9464802"/>
            </a:xfrm>
            <a:custGeom>
              <a:avLst/>
              <a:gdLst/>
              <a:ahLst/>
              <a:cxnLst/>
              <a:rect l="l" t="t" r="r" b="b"/>
              <a:pathLst>
                <a:path w="11890248" h="9464802">
                  <a:moveTo>
                    <a:pt x="0" y="0"/>
                  </a:moveTo>
                  <a:lnTo>
                    <a:pt x="11890248" y="0"/>
                  </a:lnTo>
                  <a:lnTo>
                    <a:pt x="11890248" y="9464802"/>
                  </a:lnTo>
                  <a:lnTo>
                    <a:pt x="0" y="9464802"/>
                  </a:lnTo>
                  <a:lnTo>
                    <a:pt x="0" y="0"/>
                  </a:lnTo>
                  <a:close/>
                </a:path>
              </a:pathLst>
            </a:custGeom>
            <a:blipFill>
              <a:blip r:embed="rId7"/>
              <a:stretch>
                <a:fillRect t="-12812" b="-12812"/>
              </a:stretch>
            </a:blipFill>
          </p:spPr>
          <p:txBody>
            <a:bodyPr/>
            <a:lstStyle/>
            <a:p>
              <a:endParaRPr lang="en-US"/>
            </a:p>
          </p:txBody>
        </p:sp>
      </p:grpSp>
      <p:sp>
        <p:nvSpPr>
          <p:cNvPr id="8" name="TextBox 8"/>
          <p:cNvSpPr txBox="1"/>
          <p:nvPr/>
        </p:nvSpPr>
        <p:spPr>
          <a:xfrm>
            <a:off x="2139299" y="8037334"/>
            <a:ext cx="6262715" cy="1951881"/>
          </a:xfrm>
          <a:prstGeom prst="rect">
            <a:avLst/>
          </a:prstGeom>
        </p:spPr>
        <p:txBody>
          <a:bodyPr lIns="0" tIns="0" rIns="0" bIns="0" rtlCol="0" anchor="t">
            <a:spAutoFit/>
          </a:bodyPr>
          <a:lstStyle/>
          <a:p>
            <a:pPr>
              <a:lnSpc>
                <a:spcPts val="5216"/>
              </a:lnSpc>
            </a:pPr>
            <a:r>
              <a:rPr lang="en-US" sz="4000" b="1" dirty="0">
                <a:solidFill>
                  <a:schemeClr val="bg1"/>
                </a:solidFill>
                <a:latin typeface="Arial" panose="020B0604020202020204" pitchFamily="34" charset="0"/>
                <a:ea typeface="Montserrat Bold"/>
                <a:cs typeface="Arial" panose="020B0604020202020204" pitchFamily="34" charset="0"/>
                <a:sym typeface="Montserrat Bold"/>
              </a:rPr>
              <a:t>​​</a:t>
            </a:r>
            <a:r>
              <a:rPr lang="en-GB" sz="4000" b="1" dirty="0">
                <a:solidFill>
                  <a:schemeClr val="bg1"/>
                </a:solidFill>
                <a:latin typeface="Arial" panose="020B0604020202020204" pitchFamily="34" charset="0"/>
                <a:cs typeface="Arial" panose="020B0604020202020204" pitchFamily="34" charset="0"/>
              </a:rPr>
              <a:t>Are you prepared for the Employment Rights Bill?</a:t>
            </a:r>
            <a:endParaRPr lang="en-GB" sz="4000" dirty="0">
              <a:solidFill>
                <a:schemeClr val="bg1"/>
              </a:solidFill>
              <a:latin typeface="Arial" panose="020B0604020202020204" pitchFamily="34" charset="0"/>
              <a:cs typeface="Arial" panose="020B0604020202020204" pitchFamily="34" charset="0"/>
            </a:endParaRPr>
          </a:p>
          <a:p>
            <a:pPr algn="l">
              <a:lnSpc>
                <a:spcPts val="5216"/>
              </a:lnSpc>
            </a:pPr>
            <a:endParaRPr lang="en-US" sz="3725" b="1" dirty="0">
              <a:solidFill>
                <a:srgbClr val="F6F6E9"/>
              </a:solidFill>
              <a:latin typeface="Montserrat Bold"/>
              <a:ea typeface="Montserrat Bold"/>
              <a:cs typeface="Montserrat Bold"/>
              <a:sym typeface="Montserrat Bold"/>
            </a:endParaRPr>
          </a:p>
        </p:txBody>
      </p:sp>
      <p:sp>
        <p:nvSpPr>
          <p:cNvPr id="9" name="TextBox 9"/>
          <p:cNvSpPr txBox="1"/>
          <p:nvPr/>
        </p:nvSpPr>
        <p:spPr>
          <a:xfrm>
            <a:off x="2139299" y="10111676"/>
            <a:ext cx="7984992" cy="13576922"/>
          </a:xfrm>
          <a:prstGeom prst="rect">
            <a:avLst/>
          </a:prstGeom>
        </p:spPr>
        <p:txBody>
          <a:bodyPr lIns="0" tIns="0" rIns="0" bIns="0" rtlCol="0" anchor="t">
            <a:spAutoFit/>
          </a:bodyPr>
          <a:lstStyle/>
          <a:p>
            <a:pPr fontAlgn="base"/>
            <a:r>
              <a:rPr lang="en-GB" sz="4000" dirty="0">
                <a:solidFill>
                  <a:schemeClr val="bg1"/>
                </a:solidFill>
                <a:latin typeface="Arial" panose="020B0604020202020204" pitchFamily="34" charset="0"/>
                <a:cs typeface="Arial" panose="020B0604020202020204" pitchFamily="34" charset="0"/>
              </a:rPr>
              <a:t>With these proposed changes we believe that it has never been more important for employers to protect themselves from all potential claims that they might face in the future from employees. </a:t>
            </a:r>
          </a:p>
          <a:p>
            <a:pPr fontAlgn="base"/>
            <a:r>
              <a:rPr lang="en-GB" sz="4000" dirty="0">
                <a:solidFill>
                  <a:schemeClr val="bg1"/>
                </a:solidFill>
                <a:latin typeface="Arial" panose="020B0604020202020204" pitchFamily="34" charset="0"/>
                <a:cs typeface="Arial" panose="020B0604020202020204" pitchFamily="34" charset="0"/>
              </a:rPr>
              <a:t> </a:t>
            </a:r>
          </a:p>
          <a:p>
            <a:pPr fontAlgn="base"/>
            <a:r>
              <a:rPr lang="en-GB" sz="4000" dirty="0">
                <a:solidFill>
                  <a:schemeClr val="bg1"/>
                </a:solidFill>
                <a:latin typeface="Arial" panose="020B0604020202020204" pitchFamily="34" charset="0"/>
                <a:cs typeface="Arial" panose="020B0604020202020204" pitchFamily="34" charset="0"/>
              </a:rPr>
              <a:t> The insurance policy will protect your business against- </a:t>
            </a:r>
          </a:p>
          <a:p>
            <a:pPr fontAlgn="base"/>
            <a:endParaRPr lang="en-GB" sz="4000" dirty="0">
              <a:solidFill>
                <a:schemeClr val="bg1"/>
              </a:solidFill>
              <a:latin typeface="Arial" panose="020B0604020202020204" pitchFamily="34" charset="0"/>
              <a:cs typeface="Arial" panose="020B0604020202020204" pitchFamily="34" charset="0"/>
            </a:endParaRP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the cost of employment tribunals. </a:t>
            </a: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legal fees.</a:t>
            </a: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settlements. and </a:t>
            </a: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tribunal awards.</a:t>
            </a:r>
          </a:p>
          <a:p>
            <a:pPr fontAlgn="base"/>
            <a:endParaRPr lang="en-GB" sz="4000" dirty="0">
              <a:solidFill>
                <a:schemeClr val="bg1"/>
              </a:solidFill>
              <a:latin typeface="Arial" panose="020B0604020202020204" pitchFamily="34" charset="0"/>
              <a:cs typeface="Arial" panose="020B0604020202020204" pitchFamily="34" charset="0"/>
            </a:endParaRPr>
          </a:p>
          <a:p>
            <a:pPr fontAlgn="base"/>
            <a:r>
              <a:rPr lang="en-GB" sz="4000" dirty="0">
                <a:solidFill>
                  <a:schemeClr val="bg1"/>
                </a:solidFill>
                <a:latin typeface="Arial" panose="020B0604020202020204" pitchFamily="34" charset="0"/>
                <a:cs typeface="Arial" panose="020B0604020202020204" pitchFamily="34" charset="0"/>
              </a:rPr>
              <a:t>Our Employment Protection Scheme is an important component for us to help protect our clients </a:t>
            </a:r>
          </a:p>
          <a:p>
            <a:pPr fontAlgn="base"/>
            <a:r>
              <a:rPr lang="en-GB" dirty="0"/>
              <a:t> </a:t>
            </a:r>
          </a:p>
          <a:p>
            <a:pPr algn="just">
              <a:lnSpc>
                <a:spcPts val="4029"/>
              </a:lnSpc>
            </a:pPr>
            <a:r>
              <a:rPr lang="en-US" sz="2877" dirty="0">
                <a:solidFill>
                  <a:srgbClr val="F6F6E9"/>
                </a:solidFill>
                <a:latin typeface="Montserrat"/>
                <a:ea typeface="Montserrat"/>
                <a:cs typeface="Montserrat"/>
                <a:sym typeface="Montserrat"/>
              </a:rPr>
              <a:t>they could have supported instead</a:t>
            </a:r>
          </a:p>
          <a:p>
            <a:pPr algn="just">
              <a:lnSpc>
                <a:spcPts val="4029"/>
              </a:lnSpc>
            </a:pPr>
            <a:endParaRPr lang="en-US" sz="2877" dirty="0">
              <a:solidFill>
                <a:srgbClr val="F6F6E9"/>
              </a:solidFill>
              <a:latin typeface="Montserrat"/>
              <a:ea typeface="Montserrat"/>
              <a:cs typeface="Montserrat"/>
              <a:sym typeface="Montserrat"/>
            </a:endParaRPr>
          </a:p>
        </p:txBody>
      </p:sp>
      <p:sp>
        <p:nvSpPr>
          <p:cNvPr id="10" name="TextBox 10"/>
          <p:cNvSpPr txBox="1"/>
          <p:nvPr/>
        </p:nvSpPr>
        <p:spPr>
          <a:xfrm>
            <a:off x="11857689" y="1102901"/>
            <a:ext cx="7478389" cy="3952429"/>
          </a:xfrm>
          <a:prstGeom prst="rect">
            <a:avLst/>
          </a:prstGeom>
        </p:spPr>
        <p:txBody>
          <a:bodyPr lIns="0" tIns="0" rIns="0" bIns="0" rtlCol="0" anchor="t">
            <a:spAutoFit/>
          </a:bodyPr>
          <a:lstStyle/>
          <a:p>
            <a:pPr algn="l">
              <a:lnSpc>
                <a:spcPts val="5216"/>
              </a:lnSpc>
            </a:pPr>
            <a:r>
              <a:rPr lang="en-US" sz="3725" b="1" dirty="0">
                <a:solidFill>
                  <a:srgbClr val="F6F6E9"/>
                </a:solidFill>
                <a:latin typeface="Montserrat Bold"/>
                <a:ea typeface="Montserrat Bold"/>
                <a:cs typeface="Montserrat Bold"/>
                <a:sym typeface="Montserrat Bold"/>
              </a:rPr>
              <a:t>Could your business meet the costs of defending a claim at an Employment Tribunal?</a:t>
            </a:r>
          </a:p>
          <a:p>
            <a:pPr algn="l">
              <a:lnSpc>
                <a:spcPts val="5216"/>
              </a:lnSpc>
            </a:pPr>
            <a:endParaRPr lang="en-US" sz="3725" b="1" dirty="0">
              <a:solidFill>
                <a:srgbClr val="F6F6E9"/>
              </a:solidFill>
              <a:latin typeface="Montserrat Bold"/>
              <a:ea typeface="Montserrat"/>
              <a:cs typeface="Montserrat"/>
              <a:sym typeface="Montserrat Bold"/>
            </a:endParaRPr>
          </a:p>
          <a:p>
            <a:pPr algn="l">
              <a:lnSpc>
                <a:spcPts val="5216"/>
              </a:lnSpc>
            </a:pPr>
            <a:r>
              <a:rPr lang="en-US" sz="3725" b="1" dirty="0">
                <a:solidFill>
                  <a:srgbClr val="F6F6E9"/>
                </a:solidFill>
                <a:latin typeface="Montserrat Bold"/>
                <a:ea typeface="Montserrat"/>
                <a:cs typeface="Montserrat"/>
                <a:sym typeface="Montserrat Bold"/>
              </a:rPr>
              <a:t>Average costs for defending a claim are around £12,000.</a:t>
            </a:r>
            <a:endParaRPr lang="en-US" sz="3725" dirty="0">
              <a:solidFill>
                <a:srgbClr val="F6F6E9"/>
              </a:solidFill>
              <a:latin typeface="Montserrat"/>
              <a:ea typeface="Montserrat"/>
              <a:cs typeface="Montserrat"/>
              <a:sym typeface="Montserrat"/>
            </a:endParaRPr>
          </a:p>
        </p:txBody>
      </p:sp>
      <p:sp>
        <p:nvSpPr>
          <p:cNvPr id="11" name="TextBox 11"/>
          <p:cNvSpPr txBox="1"/>
          <p:nvPr/>
        </p:nvSpPr>
        <p:spPr>
          <a:xfrm>
            <a:off x="11831808" y="5380735"/>
            <a:ext cx="7478389" cy="22020259"/>
          </a:xfrm>
          <a:prstGeom prst="rect">
            <a:avLst/>
          </a:prstGeom>
        </p:spPr>
        <p:txBody>
          <a:bodyPr lIns="0" tIns="0" rIns="0" bIns="0" rtlCol="0" anchor="t">
            <a:spAutoFit/>
          </a:bodyPr>
          <a:lstStyle/>
          <a:p>
            <a:pPr fontAlgn="base"/>
            <a:r>
              <a:rPr lang="en-US" sz="4000" dirty="0">
                <a:solidFill>
                  <a:schemeClr val="bg1"/>
                </a:solidFill>
                <a:latin typeface="Arial" panose="020B0604020202020204" pitchFamily="34" charset="0"/>
                <a:ea typeface="Montserrat"/>
                <a:cs typeface="Arial" panose="020B0604020202020204" pitchFamily="34" charset="0"/>
                <a:sym typeface="Montserrat"/>
              </a:rPr>
              <a:t>​​</a:t>
            </a:r>
            <a:r>
              <a:rPr lang="en-GB" sz="4000" dirty="0">
                <a:solidFill>
                  <a:schemeClr val="bg1"/>
                </a:solidFill>
                <a:latin typeface="Arial" panose="020B0604020202020204" pitchFamily="34" charset="0"/>
                <a:cs typeface="Arial" panose="020B0604020202020204" pitchFamily="34" charset="0"/>
              </a:rPr>
              <a:t>An additional benefit of the policy is that it is fully controlled by us, not the insurer. This ensures our clients have flexibility and certainty when dealing with any claims made against them, we will - </a:t>
            </a:r>
          </a:p>
          <a:p>
            <a:pPr fontAlgn="base"/>
            <a:endParaRPr lang="en-GB" sz="4000" dirty="0">
              <a:solidFill>
                <a:schemeClr val="bg1"/>
              </a:solidFill>
              <a:latin typeface="Arial" panose="020B0604020202020204" pitchFamily="34" charset="0"/>
              <a:cs typeface="Arial" panose="020B0604020202020204" pitchFamily="34" charset="0"/>
            </a:endParaRP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deal with </a:t>
            </a:r>
            <a:r>
              <a:rPr lang="en-GB" sz="4000" dirty="0" err="1">
                <a:solidFill>
                  <a:schemeClr val="bg1"/>
                </a:solidFill>
                <a:latin typeface="Arial" panose="020B0604020202020204" pitchFamily="34" charset="0"/>
                <a:cs typeface="Arial" panose="020B0604020202020204" pitchFamily="34" charset="0"/>
              </a:rPr>
              <a:t>Acas</a:t>
            </a:r>
            <a:r>
              <a:rPr lang="en-GB" sz="4000" dirty="0">
                <a:solidFill>
                  <a:schemeClr val="bg1"/>
                </a:solidFill>
                <a:latin typeface="Arial" panose="020B0604020202020204" pitchFamily="34" charset="0"/>
                <a:cs typeface="Arial" panose="020B0604020202020204" pitchFamily="34" charset="0"/>
              </a:rPr>
              <a:t>. </a:t>
            </a: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deal with ET1 and ET3 documentation.</a:t>
            </a: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meet the cost of legal support at an employment tribunal.</a:t>
            </a: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meet any awards should you lose the case. and </a:t>
            </a:r>
          </a:p>
          <a:p>
            <a:pPr marL="571500" lvl="0" indent="-571500" fontAlgn="base">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discuss and meet the cost of any settlement agreement.</a:t>
            </a:r>
          </a:p>
          <a:p>
            <a:pPr fontAlgn="base"/>
            <a:endParaRPr lang="en-GB" sz="4000" dirty="0">
              <a:solidFill>
                <a:schemeClr val="bg1"/>
              </a:solidFill>
              <a:latin typeface="Arial" panose="020B0604020202020204" pitchFamily="34" charset="0"/>
              <a:cs typeface="Arial" panose="020B0604020202020204" pitchFamily="34" charset="0"/>
            </a:endParaRPr>
          </a:p>
          <a:p>
            <a:pPr fontAlgn="base"/>
            <a:r>
              <a:rPr lang="en-GB" sz="4000" dirty="0">
                <a:solidFill>
                  <a:schemeClr val="bg1"/>
                </a:solidFill>
                <a:latin typeface="Arial" panose="020B0604020202020204" pitchFamily="34" charset="0"/>
                <a:cs typeface="Arial" panose="020B0604020202020204" pitchFamily="34" charset="0"/>
              </a:rPr>
              <a:t>The limit of indemnity is £50,000 per claim with a £500,000 aggregate for each Client.  There is a standard excess of £500 per claim.  The only stipulation is that you follow all advice offered by us during any case where a claim arises. </a:t>
            </a:r>
          </a:p>
          <a:p>
            <a:pPr fontAlgn="base"/>
            <a:endParaRPr lang="en-GB" sz="4000" dirty="0">
              <a:solidFill>
                <a:schemeClr val="bg1"/>
              </a:solidFill>
              <a:latin typeface="Arial" panose="020B0604020202020204" pitchFamily="34" charset="0"/>
              <a:cs typeface="Arial" panose="020B0604020202020204" pitchFamily="34" charset="0"/>
            </a:endParaRPr>
          </a:p>
          <a:p>
            <a:pPr fontAlgn="base"/>
            <a:r>
              <a:rPr lang="en-GB" sz="4000" dirty="0">
                <a:solidFill>
                  <a:schemeClr val="bg1"/>
                </a:solidFill>
                <a:latin typeface="Arial" panose="020B0604020202020204" pitchFamily="34" charset="0"/>
                <a:cs typeface="Arial" panose="020B0604020202020204" pitchFamily="34" charset="0"/>
              </a:rPr>
              <a:t>If you are interested in learning more then, call us on 01292 892713 or 07984 568523 or</a:t>
            </a:r>
          </a:p>
          <a:p>
            <a:pPr fontAlgn="base"/>
            <a:r>
              <a:rPr lang="en-GB" sz="4000" dirty="0">
                <a:solidFill>
                  <a:schemeClr val="bg1"/>
                </a:solidFill>
                <a:latin typeface="Arial" panose="020B0604020202020204" pitchFamily="34" charset="0"/>
                <a:cs typeface="Arial" panose="020B0604020202020204" pitchFamily="34" charset="0"/>
              </a:rPr>
              <a:t> e-mail </a:t>
            </a:r>
            <a:r>
              <a:rPr lang="en-GB" sz="4000" u="sng"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enquiries@lbjconsultants.co.uk</a:t>
            </a:r>
            <a:r>
              <a:rPr lang="en-GB" sz="4000" dirty="0">
                <a:solidFill>
                  <a:schemeClr val="bg1"/>
                </a:solidFill>
                <a:latin typeface="Arial" panose="020B0604020202020204" pitchFamily="34" charset="0"/>
                <a:cs typeface="Arial" panose="020B0604020202020204" pitchFamily="34" charset="0"/>
              </a:rPr>
              <a:t> you can check our web page at </a:t>
            </a:r>
            <a:r>
              <a:rPr lang="en-GB" sz="4000" dirty="0" err="1">
                <a:solidFill>
                  <a:schemeClr val="bg1"/>
                </a:solidFill>
                <a:latin typeface="Arial" panose="020B0604020202020204" pitchFamily="34" charset="0"/>
                <a:cs typeface="Arial" panose="020B0604020202020204" pitchFamily="34" charset="0"/>
              </a:rPr>
              <a:t>www.lbjconsultants.co.uk</a:t>
            </a:r>
            <a:endParaRPr lang="en-GB" sz="4000" dirty="0">
              <a:solidFill>
                <a:schemeClr val="bg1"/>
              </a:solidFill>
              <a:latin typeface="Arial" panose="020B0604020202020204" pitchFamily="34" charset="0"/>
              <a:cs typeface="Arial" panose="020B0604020202020204" pitchFamily="34" charset="0"/>
            </a:endParaRPr>
          </a:p>
          <a:p>
            <a:pPr fontAlgn="base"/>
            <a:endParaRPr lang="en-GB" sz="4000" dirty="0">
              <a:solidFill>
                <a:schemeClr val="bg1"/>
              </a:solidFill>
              <a:latin typeface="Arial" panose="020B0604020202020204" pitchFamily="34" charset="0"/>
              <a:cs typeface="Arial" panose="020B0604020202020204" pitchFamily="34" charset="0"/>
            </a:endParaRPr>
          </a:p>
          <a:p>
            <a:pPr algn="just">
              <a:lnSpc>
                <a:spcPts val="4029"/>
              </a:lnSpc>
            </a:pPr>
            <a:endParaRPr lang="en-US" sz="2877" dirty="0">
              <a:solidFill>
                <a:srgbClr val="F6F6E9"/>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Freeform 2"/>
          <p:cNvSpPr/>
          <p:nvPr/>
        </p:nvSpPr>
        <p:spPr>
          <a:xfrm>
            <a:off x="1778768" y="4413525"/>
            <a:ext cx="8917727" cy="24871948"/>
          </a:xfrm>
          <a:custGeom>
            <a:avLst/>
            <a:gdLst/>
            <a:ahLst/>
            <a:cxnLst/>
            <a:rect l="l" t="t" r="r" b="b"/>
            <a:pathLst>
              <a:path w="8917727" h="24871948">
                <a:moveTo>
                  <a:pt x="0" y="0"/>
                </a:moveTo>
                <a:lnTo>
                  <a:pt x="8917727" y="0"/>
                </a:lnTo>
                <a:lnTo>
                  <a:pt x="8917727" y="24871948"/>
                </a:lnTo>
                <a:lnTo>
                  <a:pt x="0" y="24871948"/>
                </a:lnTo>
                <a:lnTo>
                  <a:pt x="0" y="0"/>
                </a:lnTo>
                <a:close/>
              </a:path>
            </a:pathLst>
          </a:custGeom>
          <a:blipFill>
            <a:blip r:embed="rId2">
              <a:extLst>
                <a:ext uri="{96DAC541-7B7A-43D3-8B79-37D633B846F1}">
                  <asvg:svgBlip xmlns:asvg="http://schemas.microsoft.com/office/drawing/2016/SVG/main" r:embed="rId3"/>
                </a:ext>
              </a:extLst>
            </a:blip>
            <a:stretch>
              <a:fillRect l="-25" r="-25"/>
            </a:stretch>
          </a:blipFill>
        </p:spPr>
        <p:txBody>
          <a:bodyPr/>
          <a:lstStyle/>
          <a:p>
            <a:endParaRPr lang="en-US"/>
          </a:p>
        </p:txBody>
      </p:sp>
      <p:sp>
        <p:nvSpPr>
          <p:cNvPr id="3" name="Freeform 3"/>
          <p:cNvSpPr/>
          <p:nvPr/>
        </p:nvSpPr>
        <p:spPr>
          <a:xfrm>
            <a:off x="11318973" y="1230838"/>
            <a:ext cx="8379843" cy="28552765"/>
          </a:xfrm>
          <a:custGeom>
            <a:avLst/>
            <a:gdLst/>
            <a:ahLst/>
            <a:cxnLst/>
            <a:rect l="l" t="t" r="r" b="b"/>
            <a:pathLst>
              <a:path w="8379843" h="28552765">
                <a:moveTo>
                  <a:pt x="0" y="0"/>
                </a:moveTo>
                <a:lnTo>
                  <a:pt x="8379843" y="0"/>
                </a:lnTo>
                <a:lnTo>
                  <a:pt x="8379843" y="28552765"/>
                </a:lnTo>
                <a:lnTo>
                  <a:pt x="0" y="28552765"/>
                </a:lnTo>
                <a:lnTo>
                  <a:pt x="0" y="0"/>
                </a:lnTo>
                <a:close/>
              </a:path>
            </a:pathLst>
          </a:custGeom>
          <a:blipFill>
            <a:blip r:embed="rId4">
              <a:extLst>
                <a:ext uri="{96DAC541-7B7A-43D3-8B79-37D633B846F1}">
                  <asvg:svgBlip xmlns:asvg="http://schemas.microsoft.com/office/drawing/2016/SVG/main" r:embed="rId5"/>
                </a:ext>
              </a:extLst>
            </a:blip>
            <a:stretch>
              <a:fillRect l="-7" r="-7"/>
            </a:stretch>
          </a:blipFill>
        </p:spPr>
        <p:txBody>
          <a:bodyPr/>
          <a:lstStyle/>
          <a:p>
            <a:endParaRPr lang="en-US"/>
          </a:p>
        </p:txBody>
      </p:sp>
      <p:grpSp>
        <p:nvGrpSpPr>
          <p:cNvPr id="4" name="Group 4"/>
          <p:cNvGrpSpPr/>
          <p:nvPr/>
        </p:nvGrpSpPr>
        <p:grpSpPr>
          <a:xfrm>
            <a:off x="1778768" y="980603"/>
            <a:ext cx="8917685" cy="3658553"/>
            <a:chOff x="0" y="0"/>
            <a:chExt cx="11890247" cy="4878071"/>
          </a:xfrm>
        </p:grpSpPr>
        <p:sp>
          <p:nvSpPr>
            <p:cNvPr id="5" name="Freeform 5"/>
            <p:cNvSpPr/>
            <p:nvPr/>
          </p:nvSpPr>
          <p:spPr>
            <a:xfrm>
              <a:off x="0" y="0"/>
              <a:ext cx="11890248" cy="4878070"/>
            </a:xfrm>
            <a:custGeom>
              <a:avLst/>
              <a:gdLst/>
              <a:ahLst/>
              <a:cxnLst/>
              <a:rect l="l" t="t" r="r" b="b"/>
              <a:pathLst>
                <a:path w="11890248" h="4878070">
                  <a:moveTo>
                    <a:pt x="0" y="0"/>
                  </a:moveTo>
                  <a:lnTo>
                    <a:pt x="11890248" y="0"/>
                  </a:lnTo>
                  <a:lnTo>
                    <a:pt x="11890248" y="4878070"/>
                  </a:lnTo>
                  <a:lnTo>
                    <a:pt x="0" y="4878070"/>
                  </a:lnTo>
                  <a:lnTo>
                    <a:pt x="0" y="0"/>
                  </a:lnTo>
                  <a:close/>
                </a:path>
              </a:pathLst>
            </a:custGeom>
            <a:blipFill>
              <a:blip r:embed="rId6"/>
              <a:stretch>
                <a:fillRect/>
              </a:stretch>
            </a:blipFill>
          </p:spPr>
          <p:txBody>
            <a:bodyPr/>
            <a:lstStyle/>
            <a:p>
              <a:endParaRPr lang="en-US"/>
            </a:p>
          </p:txBody>
        </p:sp>
      </p:grpSp>
      <p:sp>
        <p:nvSpPr>
          <p:cNvPr id="6" name="TextBox 6"/>
          <p:cNvSpPr txBox="1"/>
          <p:nvPr/>
        </p:nvSpPr>
        <p:spPr>
          <a:xfrm>
            <a:off x="2139299" y="4889494"/>
            <a:ext cx="7984992" cy="2618730"/>
          </a:xfrm>
          <a:prstGeom prst="rect">
            <a:avLst/>
          </a:prstGeom>
        </p:spPr>
        <p:txBody>
          <a:bodyPr lIns="0" tIns="0" rIns="0" bIns="0" rtlCol="0" anchor="t">
            <a:spAutoFit/>
          </a:bodyPr>
          <a:lstStyle/>
          <a:p>
            <a:pPr algn="l">
              <a:lnSpc>
                <a:spcPts val="5216"/>
              </a:lnSpc>
            </a:pPr>
            <a:r>
              <a:rPr lang="en-US" sz="3725" b="1" dirty="0">
                <a:solidFill>
                  <a:srgbClr val="F6F6E9"/>
                </a:solidFill>
                <a:latin typeface="Montserrat Bold"/>
                <a:ea typeface="Montserrat Bold"/>
                <a:cs typeface="Montserrat Bold"/>
                <a:sym typeface="Montserrat Bold"/>
              </a:rPr>
              <a:t>WE CAN PROVIDE BUSINESS INSURANCE TO PROTECT AGAINST EMPLOYMENT TRIBUNAL CLAIMS.​</a:t>
            </a:r>
          </a:p>
        </p:txBody>
      </p:sp>
      <p:sp>
        <p:nvSpPr>
          <p:cNvPr id="7" name="TextBox 7"/>
          <p:cNvSpPr txBox="1"/>
          <p:nvPr/>
        </p:nvSpPr>
        <p:spPr>
          <a:xfrm>
            <a:off x="2139299" y="7949968"/>
            <a:ext cx="7984992" cy="25237678"/>
          </a:xfrm>
          <a:prstGeom prst="rect">
            <a:avLst/>
          </a:prstGeom>
        </p:spPr>
        <p:txBody>
          <a:bodyPr lIns="0" tIns="0" rIns="0" bIns="0" rtlCol="0" anchor="t">
            <a:spAutoFit/>
          </a:bodyPr>
          <a:lstStyle/>
          <a:p>
            <a:r>
              <a:rPr lang="en-GB" sz="4000" dirty="0">
                <a:solidFill>
                  <a:schemeClr val="bg1"/>
                </a:solidFill>
                <a:latin typeface="Arial" panose="020B0604020202020204" pitchFamily="34" charset="0"/>
                <a:cs typeface="Arial" panose="020B0604020202020204" pitchFamily="34" charset="0"/>
              </a:rPr>
              <a:t>A running list of all amendments to the </a:t>
            </a:r>
            <a:r>
              <a:rPr lang="en-GB" sz="4000" u="sng" dirty="0">
                <a:solidFill>
                  <a:schemeClr val="bg1"/>
                </a:solidFill>
                <a:latin typeface="Arial" panose="020B0604020202020204" pitchFamily="34" charset="0"/>
                <a:cs typeface="Arial" panose="020B0604020202020204" pitchFamily="34" charset="0"/>
                <a:hlinkClick r:id="rId7" tooltip="https://danielbarnett.us6.list-manage.com/track/click?u=875913eab2272bcca46358ddf&amp;id=c706959193&amp;e=e830861680">
                  <a:extLst>
                    <a:ext uri="{A12FA001-AC4F-418D-AE19-62706E023703}">
                      <ahyp:hlinkClr xmlns:ahyp="http://schemas.microsoft.com/office/drawing/2018/hyperlinkcolor" val="tx"/>
                    </a:ext>
                  </a:extLst>
                </a:hlinkClick>
              </a:rPr>
              <a:t>Employment Rights Bill</a:t>
            </a:r>
            <a:r>
              <a:rPr lang="en-GB" sz="4000" dirty="0">
                <a:solidFill>
                  <a:schemeClr val="bg1"/>
                </a:solidFill>
                <a:latin typeface="Arial" panose="020B0604020202020204" pitchFamily="34" charset="0"/>
                <a:cs typeface="Arial" panose="020B0604020202020204" pitchFamily="34" charset="0"/>
              </a:rPr>
              <a:t> was published overnight, which includes some new and very important government backed amendments which were not previously known.</a:t>
            </a:r>
            <a:br>
              <a:rPr lang="en-GB" sz="4000" dirty="0">
                <a:solidFill>
                  <a:schemeClr val="bg1"/>
                </a:solidFill>
                <a:latin typeface="Arial" panose="020B0604020202020204" pitchFamily="34" charset="0"/>
                <a:cs typeface="Arial" panose="020B0604020202020204" pitchFamily="34" charset="0"/>
              </a:rPr>
            </a:br>
            <a:br>
              <a:rPr lang="en-GB" sz="4000" dirty="0">
                <a:solidFill>
                  <a:schemeClr val="bg1"/>
                </a:solidFill>
                <a:latin typeface="Arial" panose="020B0604020202020204" pitchFamily="34" charset="0"/>
                <a:cs typeface="Arial" panose="020B0604020202020204" pitchFamily="34" charset="0"/>
              </a:rPr>
            </a:br>
            <a:r>
              <a:rPr lang="en-GB" sz="4000" dirty="0">
                <a:solidFill>
                  <a:schemeClr val="bg1"/>
                </a:solidFill>
                <a:latin typeface="Arial" panose="020B0604020202020204" pitchFamily="34" charset="0"/>
                <a:cs typeface="Arial" panose="020B0604020202020204" pitchFamily="34" charset="0"/>
              </a:rPr>
              <a:t>The most important four are:</a:t>
            </a:r>
            <a:br>
              <a:rPr lang="en-GB" sz="4000" dirty="0">
                <a:solidFill>
                  <a:schemeClr val="bg1"/>
                </a:solidFill>
                <a:latin typeface="Arial" panose="020B0604020202020204" pitchFamily="34" charset="0"/>
                <a:cs typeface="Arial" panose="020B0604020202020204" pitchFamily="34" charset="0"/>
              </a:rPr>
            </a:br>
            <a:endParaRPr lang="en-GB" sz="4000" dirty="0">
              <a:solidFill>
                <a:schemeClr val="bg1"/>
              </a:solidFill>
              <a:latin typeface="Arial" panose="020B0604020202020204" pitchFamily="34" charset="0"/>
              <a:cs typeface="Arial" panose="020B0604020202020204" pitchFamily="34" charset="0"/>
            </a:endParaRPr>
          </a:p>
          <a:p>
            <a:pPr lvl="0"/>
            <a:r>
              <a:rPr lang="en-GB" sz="4000" dirty="0">
                <a:solidFill>
                  <a:schemeClr val="bg1"/>
                </a:solidFill>
                <a:latin typeface="Arial" panose="020B0604020202020204" pitchFamily="34" charset="0"/>
                <a:cs typeface="Arial" panose="020B0604020202020204" pitchFamily="34" charset="0"/>
              </a:rPr>
              <a:t>banning NDAs (including in settlement agreements) which cover harassment and discrimination at work</a:t>
            </a:r>
          </a:p>
          <a:p>
            <a:pPr lvl="0"/>
            <a:r>
              <a:rPr lang="en-GB" sz="4000" dirty="0">
                <a:solidFill>
                  <a:schemeClr val="bg1"/>
                </a:solidFill>
                <a:latin typeface="Arial" panose="020B0604020202020204" pitchFamily="34" charset="0"/>
                <a:cs typeface="Arial" panose="020B0604020202020204" pitchFamily="34" charset="0"/>
              </a:rPr>
              <a:t>softening the ban on fire &amp; rehire</a:t>
            </a:r>
          </a:p>
          <a:p>
            <a:pPr lvl="0"/>
            <a:r>
              <a:rPr lang="en-GB" sz="4000" dirty="0">
                <a:solidFill>
                  <a:schemeClr val="bg1"/>
                </a:solidFill>
                <a:latin typeface="Arial" panose="020B0604020202020204" pitchFamily="34" charset="0"/>
                <a:cs typeface="Arial" panose="020B0604020202020204" pitchFamily="34" charset="0"/>
              </a:rPr>
              <a:t>major changes to whistleblowing laws</a:t>
            </a:r>
          </a:p>
          <a:p>
            <a:pPr lvl="0"/>
            <a:r>
              <a:rPr lang="en-GB" sz="4000" dirty="0">
                <a:solidFill>
                  <a:schemeClr val="bg1"/>
                </a:solidFill>
                <a:latin typeface="Arial" panose="020B0604020202020204" pitchFamily="34" charset="0"/>
                <a:cs typeface="Arial" panose="020B0604020202020204" pitchFamily="34" charset="0"/>
              </a:rPr>
              <a:t>changes to the fiendishly complex zero-hour worker rules.</a:t>
            </a:r>
          </a:p>
          <a:p>
            <a:pPr lvl="0"/>
            <a:endParaRPr lang="en-GB" sz="4000" dirty="0">
              <a:solidFill>
                <a:schemeClr val="bg1"/>
              </a:solidFill>
              <a:latin typeface="Arial" panose="020B0604020202020204" pitchFamily="34" charset="0"/>
              <a:cs typeface="Arial" panose="020B0604020202020204" pitchFamily="34" charset="0"/>
            </a:endParaRPr>
          </a:p>
          <a:p>
            <a:pPr lvl="0"/>
            <a:r>
              <a:rPr lang="en-GB" sz="4000" dirty="0">
                <a:solidFill>
                  <a:schemeClr val="bg1"/>
                </a:solidFill>
                <a:latin typeface="Arial" panose="020B0604020202020204" pitchFamily="34" charset="0"/>
                <a:cs typeface="Arial" panose="020B0604020202020204" pitchFamily="34" charset="0"/>
              </a:rPr>
              <a:t>The amendments also include, as widely trailed, a new ‘miscarriage leave’, by extending bereavement leave to a stillbirth or loss of a child in the first 24 weeks of pregnancy (bereavement leave previously only covered loss of a child after the 24th week).</a:t>
            </a:r>
          </a:p>
          <a:p>
            <a:pPr lvl="0"/>
            <a:endParaRPr lang="en-GB" sz="4000" dirty="0">
              <a:solidFill>
                <a:schemeClr val="bg1"/>
              </a:solidFill>
              <a:latin typeface="Arial" panose="020B0604020202020204" pitchFamily="34" charset="0"/>
              <a:cs typeface="Arial" panose="020B0604020202020204" pitchFamily="34" charset="0"/>
            </a:endParaRPr>
          </a:p>
          <a:p>
            <a:pPr lvl="0"/>
            <a:r>
              <a:rPr lang="en-GB" sz="4000" dirty="0">
                <a:solidFill>
                  <a:schemeClr val="bg1"/>
                </a:solidFill>
                <a:latin typeface="Arial" panose="020B0604020202020204" pitchFamily="34" charset="0"/>
                <a:cs typeface="Arial" panose="020B0604020202020204" pitchFamily="34" charset="0"/>
              </a:rPr>
              <a:t>There are four areas to cover-</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Zero Hours.</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Whistleblowing.</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Fire &amp; Rehire.</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NDA’s.</a:t>
            </a:r>
          </a:p>
          <a:p>
            <a:r>
              <a:rPr lang="en-GB" sz="4000" b="1" dirty="0">
                <a:solidFill>
                  <a:schemeClr val="bg1"/>
                </a:solidFill>
                <a:latin typeface="Arial" panose="020B0604020202020204" pitchFamily="34" charset="0"/>
                <a:cs typeface="Arial" panose="020B0604020202020204" pitchFamily="34" charset="0"/>
              </a:rPr>
              <a:t> </a:t>
            </a:r>
          </a:p>
          <a:p>
            <a:endParaRPr lang="en-GB" sz="4000" b="1" dirty="0">
              <a:solidFill>
                <a:schemeClr val="bg1"/>
              </a:solidFill>
              <a:latin typeface="Arial" panose="020B0604020202020204" pitchFamily="34" charset="0"/>
              <a:cs typeface="Arial" panose="020B0604020202020204" pitchFamily="34" charset="0"/>
            </a:endParaRPr>
          </a:p>
          <a:p>
            <a:endParaRPr lang="en-GB" sz="4000" b="1" dirty="0">
              <a:solidFill>
                <a:schemeClr val="bg1"/>
              </a:solidFill>
              <a:latin typeface="Arial" panose="020B0604020202020204" pitchFamily="34" charset="0"/>
              <a:cs typeface="Arial" panose="020B0604020202020204" pitchFamily="34" charset="0"/>
            </a:endParaRPr>
          </a:p>
          <a:p>
            <a:r>
              <a:rPr lang="en-GB" sz="4000" dirty="0">
                <a:solidFill>
                  <a:schemeClr val="bg1"/>
                </a:solidFill>
                <a:latin typeface="Arial" panose="020B0604020202020204" pitchFamily="34" charset="0"/>
                <a:cs typeface="Arial" panose="020B0604020202020204" pitchFamily="34" charset="0"/>
              </a:rPr>
              <a:t>.</a:t>
            </a:r>
          </a:p>
          <a:p>
            <a:pPr lvl="0"/>
            <a:r>
              <a:rPr lang="en-GB" sz="4000" dirty="0">
                <a:solidFill>
                  <a:schemeClr val="bg1"/>
                </a:solidFill>
                <a:latin typeface="Arial" panose="020B0604020202020204" pitchFamily="34" charset="0"/>
                <a:cs typeface="Arial" panose="020B0604020202020204" pitchFamily="34" charset="0"/>
              </a:rPr>
              <a:t>.</a:t>
            </a:r>
          </a:p>
          <a:p>
            <a:pPr lvl="0"/>
            <a:endParaRPr lang="en-GB" sz="4000" dirty="0">
              <a:solidFill>
                <a:schemeClr val="bg1"/>
              </a:solidFill>
              <a:latin typeface="Arial" panose="020B0604020202020204" pitchFamily="34" charset="0"/>
              <a:cs typeface="Arial" panose="020B0604020202020204" pitchFamily="34" charset="0"/>
            </a:endParaRPr>
          </a:p>
          <a:p>
            <a:pPr lvl="0"/>
            <a:endParaRPr lang="en-GB" sz="4000" dirty="0">
              <a:solidFill>
                <a:schemeClr val="bg1"/>
              </a:solidFill>
              <a:latin typeface="Arial" panose="020B0604020202020204" pitchFamily="34" charset="0"/>
              <a:cs typeface="Arial" panose="020B0604020202020204" pitchFamily="34" charset="0"/>
            </a:endParaRPr>
          </a:p>
        </p:txBody>
      </p:sp>
      <p:sp>
        <p:nvSpPr>
          <p:cNvPr id="8" name="TextBox 8"/>
          <p:cNvSpPr txBox="1"/>
          <p:nvPr/>
        </p:nvSpPr>
        <p:spPr>
          <a:xfrm>
            <a:off x="11831808" y="1230838"/>
            <a:ext cx="7478389" cy="29099120"/>
          </a:xfrm>
          <a:prstGeom prst="rect">
            <a:avLst/>
          </a:prstGeom>
        </p:spPr>
        <p:txBody>
          <a:bodyPr lIns="0" tIns="0" rIns="0" bIns="0" rtlCol="0" anchor="t">
            <a:spAutoFit/>
          </a:bodyPr>
          <a:lstStyle/>
          <a:p>
            <a:pPr algn="just">
              <a:lnSpc>
                <a:spcPts val="4029"/>
              </a:lnSpc>
            </a:pPr>
            <a:r>
              <a:rPr lang="en-US" sz="2877" dirty="0">
                <a:solidFill>
                  <a:srgbClr val="F6F6E9"/>
                </a:solidFill>
                <a:latin typeface="Montserrat"/>
                <a:ea typeface="Montserrat"/>
                <a:cs typeface="Montserrat"/>
                <a:sym typeface="Montserrat"/>
              </a:rPr>
              <a:t>​​ </a:t>
            </a:r>
            <a:endParaRPr lang="en-US" sz="4000" dirty="0">
              <a:solidFill>
                <a:srgbClr val="F6F6E9"/>
              </a:solidFill>
              <a:latin typeface="Arial" panose="020B0604020202020204" pitchFamily="34" charset="0"/>
              <a:ea typeface="Montserrat"/>
              <a:cs typeface="Arial" panose="020B0604020202020204" pitchFamily="34" charset="0"/>
              <a:sym typeface="Montserrat"/>
            </a:endParaRPr>
          </a:p>
          <a:p>
            <a:pPr lvl="0"/>
            <a:r>
              <a:rPr lang="en-GB" sz="4000" dirty="0">
                <a:solidFill>
                  <a:schemeClr val="bg1"/>
                </a:solidFill>
                <a:latin typeface="Arial" panose="020B0604020202020204" pitchFamily="34" charset="0"/>
                <a:cs typeface="Arial" panose="020B0604020202020204" pitchFamily="34" charset="0"/>
              </a:rPr>
              <a:t>Zero Hours</a:t>
            </a:r>
          </a:p>
          <a:p>
            <a:pPr lvl="0"/>
            <a:br>
              <a:rPr lang="en-GB" sz="4000" dirty="0">
                <a:solidFill>
                  <a:schemeClr val="bg1"/>
                </a:solidFill>
                <a:latin typeface="Arial" panose="020B0604020202020204" pitchFamily="34" charset="0"/>
                <a:cs typeface="Arial" panose="020B0604020202020204" pitchFamily="34" charset="0"/>
              </a:rPr>
            </a:br>
            <a:r>
              <a:rPr lang="en-GB" sz="4000" dirty="0">
                <a:solidFill>
                  <a:schemeClr val="bg1"/>
                </a:solidFill>
                <a:latin typeface="Arial" panose="020B0604020202020204" pitchFamily="34" charset="0"/>
                <a:cs typeface="Arial" panose="020B0604020202020204" pitchFamily="34" charset="0"/>
              </a:rPr>
              <a:t>In a long series of </a:t>
            </a:r>
            <a:r>
              <a:rPr lang="en-GB" sz="4000" u="sng" dirty="0">
                <a:solidFill>
                  <a:schemeClr val="bg1"/>
                </a:solidFill>
                <a:latin typeface="Arial" panose="020B0604020202020204" pitchFamily="34" charset="0"/>
                <a:cs typeface="Arial" panose="020B0604020202020204" pitchFamily="34" charset="0"/>
                <a:hlinkClick r:id="rId8" tooltip="https://danielbarnett.us6.list-manage.com/track/click?u=875913eab2272bcca46358ddf&amp;id=7d82a8b243&amp;e=e830861680">
                  <a:extLst>
                    <a:ext uri="{A12FA001-AC4F-418D-AE19-62706E023703}">
                      <ahyp:hlinkClr xmlns:ahyp="http://schemas.microsoft.com/office/drawing/2018/hyperlinkcolor" val="tx"/>
                    </a:ext>
                  </a:extLst>
                </a:hlinkClick>
              </a:rPr>
              <a:t>proposed</a:t>
            </a:r>
            <a:endParaRPr lang="en-US" sz="4000" dirty="0">
              <a:solidFill>
                <a:schemeClr val="bg1"/>
              </a:solidFill>
              <a:latin typeface="Arial" panose="020B0604020202020204" pitchFamily="34" charset="0"/>
              <a:ea typeface="Montserrat"/>
              <a:cs typeface="Arial" panose="020B0604020202020204" pitchFamily="34" charset="0"/>
              <a:sym typeface="Montserrat"/>
            </a:endParaRPr>
          </a:p>
          <a:p>
            <a:pPr lvl="0"/>
            <a:r>
              <a:rPr lang="en-GB" sz="4000" u="sng" dirty="0">
                <a:solidFill>
                  <a:schemeClr val="bg1"/>
                </a:solidFill>
                <a:latin typeface="Arial" panose="020B0604020202020204" pitchFamily="34" charset="0"/>
                <a:cs typeface="Arial" panose="020B0604020202020204" pitchFamily="34" charset="0"/>
                <a:hlinkClick r:id="rId8" tooltip="https://danielbarnett.us6.list-manage.com/track/click?u=875913eab2272bcca46358ddf&amp;id=7d82a8b243&amp;e=e830861680">
                  <a:extLst>
                    <a:ext uri="{A12FA001-AC4F-418D-AE19-62706E023703}">
                      <ahyp:hlinkClr xmlns:ahyp="http://schemas.microsoft.com/office/drawing/2018/hyperlinkcolor" val="tx"/>
                    </a:ext>
                  </a:extLst>
                </a:hlinkClick>
              </a:rPr>
              <a:t>amendments</a:t>
            </a:r>
            <a:r>
              <a:rPr lang="en-GB" sz="4000" dirty="0">
                <a:solidFill>
                  <a:schemeClr val="bg1"/>
                </a:solidFill>
                <a:latin typeface="Arial" panose="020B0604020202020204" pitchFamily="34" charset="0"/>
                <a:cs typeface="Arial" panose="020B0604020202020204" pitchFamily="34" charset="0"/>
              </a:rPr>
              <a:t> to the Employment Rights Bill, an attempt is made to water down the very </a:t>
            </a:r>
            <a:r>
              <a:rPr lang="en-GB" sz="4000" dirty="0" err="1">
                <a:solidFill>
                  <a:schemeClr val="bg1"/>
                </a:solidFill>
                <a:latin typeface="Arial" panose="020B0604020202020204" pitchFamily="34" charset="0"/>
                <a:cs typeface="Arial" panose="020B0604020202020204" pitchFamily="34" charset="0"/>
              </a:rPr>
              <a:t>difficultprovisions</a:t>
            </a:r>
            <a:r>
              <a:rPr lang="en-GB" sz="4000" dirty="0">
                <a:solidFill>
                  <a:schemeClr val="bg1"/>
                </a:solidFill>
                <a:latin typeface="Arial" panose="020B0604020202020204" pitchFamily="34" charset="0"/>
                <a:cs typeface="Arial" panose="020B0604020202020204" pitchFamily="34" charset="0"/>
              </a:rPr>
              <a:t> relating to zero hour contracts.  </a:t>
            </a:r>
          </a:p>
          <a:p>
            <a:pPr algn="just">
              <a:lnSpc>
                <a:spcPts val="4029"/>
              </a:lnSpc>
            </a:pPr>
            <a:r>
              <a:rPr lang="en-US" sz="3200" dirty="0">
                <a:solidFill>
                  <a:schemeClr val="bg1"/>
                </a:solidFill>
                <a:latin typeface="Arial" panose="020B0604020202020204" pitchFamily="34" charset="0"/>
                <a:ea typeface="Montserrat"/>
                <a:cs typeface="Arial" panose="020B0604020202020204" pitchFamily="34" charset="0"/>
                <a:sym typeface="Montserrat"/>
              </a:rPr>
              <a:t>​​ </a:t>
            </a:r>
            <a:endParaRPr lang="en-US" sz="4000" dirty="0">
              <a:solidFill>
                <a:schemeClr val="bg1"/>
              </a:solidFill>
              <a:latin typeface="Arial" panose="020B0604020202020204" pitchFamily="34" charset="0"/>
              <a:ea typeface="Montserrat"/>
              <a:cs typeface="Arial" panose="020B0604020202020204" pitchFamily="34" charset="0"/>
              <a:sym typeface="Montserrat"/>
            </a:endParaRPr>
          </a:p>
          <a:p>
            <a:pPr algn="just">
              <a:lnSpc>
                <a:spcPts val="4029"/>
              </a:lnSpc>
            </a:pPr>
            <a:endParaRPr lang="en-US" sz="4000" dirty="0">
              <a:solidFill>
                <a:schemeClr val="bg1"/>
              </a:solidFill>
              <a:latin typeface="Arial" panose="020B0604020202020204" pitchFamily="34" charset="0"/>
              <a:ea typeface="Montserrat"/>
              <a:cs typeface="Arial" panose="020B0604020202020204" pitchFamily="34" charset="0"/>
              <a:sym typeface="Montserrat"/>
            </a:endParaRPr>
          </a:p>
          <a:p>
            <a:r>
              <a:rPr lang="en-GB" sz="4000" b="1" dirty="0">
                <a:solidFill>
                  <a:schemeClr val="bg1"/>
                </a:solidFill>
                <a:latin typeface="Arial" panose="020B0604020202020204" pitchFamily="34" charset="0"/>
                <a:cs typeface="Arial" panose="020B0604020202020204" pitchFamily="34" charset="0"/>
              </a:rPr>
              <a:t>Whistleblowing</a:t>
            </a:r>
          </a:p>
          <a:p>
            <a:endParaRPr lang="en-GB" sz="4000" dirty="0">
              <a:solidFill>
                <a:schemeClr val="bg1"/>
              </a:solidFill>
              <a:latin typeface="Arial" panose="020B0604020202020204" pitchFamily="34" charset="0"/>
              <a:cs typeface="Arial" panose="020B0604020202020204" pitchFamily="34" charset="0"/>
            </a:endParaRPr>
          </a:p>
          <a:p>
            <a:r>
              <a:rPr lang="en-GB" sz="4000" dirty="0">
                <a:solidFill>
                  <a:schemeClr val="bg1"/>
                </a:solidFill>
                <a:latin typeface="Arial" panose="020B0604020202020204" pitchFamily="34" charset="0"/>
                <a:cs typeface="Arial" panose="020B0604020202020204" pitchFamily="34" charset="0"/>
              </a:rPr>
              <a:t>Further </a:t>
            </a:r>
            <a:r>
              <a:rPr lang="en-GB" sz="4000" u="sng" dirty="0">
                <a:solidFill>
                  <a:schemeClr val="bg1"/>
                </a:solidFill>
                <a:latin typeface="Arial" panose="020B0604020202020204" pitchFamily="34" charset="0"/>
                <a:cs typeface="Arial" panose="020B0604020202020204" pitchFamily="34" charset="0"/>
                <a:hlinkClick r:id="rId9" tooltip="https://danielbarnett.us6.list-manage.com/track/click?u=875913eab2272bcca46358ddf&amp;id=97bf984c6a&amp;e=e830861680">
                  <a:extLst>
                    <a:ext uri="{A12FA001-AC4F-418D-AE19-62706E023703}">
                      <ahyp:hlinkClr xmlns:ahyp="http://schemas.microsoft.com/office/drawing/2018/hyperlinkcolor" val="tx"/>
                    </a:ext>
                  </a:extLst>
                </a:hlinkClick>
              </a:rPr>
              <a:t>proposed amendments</a:t>
            </a:r>
            <a:r>
              <a:rPr lang="en-GB" sz="4000" dirty="0">
                <a:solidFill>
                  <a:schemeClr val="bg1"/>
                </a:solidFill>
                <a:latin typeface="Arial" panose="020B0604020202020204" pitchFamily="34" charset="0"/>
                <a:cs typeface="Arial" panose="020B0604020202020204" pitchFamily="34" charset="0"/>
              </a:rPr>
              <a:t> to the Employment Rights Bill make changes to the whistleblowing regime.   </a:t>
            </a:r>
          </a:p>
          <a:p>
            <a:endParaRPr lang="en-US" sz="4000" dirty="0">
              <a:solidFill>
                <a:schemeClr val="bg1"/>
              </a:solidFill>
              <a:latin typeface="Arial" panose="020B0604020202020204" pitchFamily="34" charset="0"/>
              <a:ea typeface="Montserrat"/>
              <a:cs typeface="Arial" panose="020B0604020202020204" pitchFamily="34" charset="0"/>
              <a:sym typeface="Montserrat"/>
            </a:endParaRPr>
          </a:p>
          <a:p>
            <a:r>
              <a:rPr lang="en-GB" sz="4000" b="1" dirty="0">
                <a:solidFill>
                  <a:schemeClr val="bg1"/>
                </a:solidFill>
                <a:latin typeface="Arial" panose="020B0604020202020204" pitchFamily="34" charset="0"/>
                <a:cs typeface="Arial" panose="020B0604020202020204" pitchFamily="34" charset="0"/>
              </a:rPr>
              <a:t>Fire &amp; Rehire </a:t>
            </a:r>
          </a:p>
          <a:p>
            <a:endParaRPr lang="en-GB" sz="4000" dirty="0">
              <a:solidFill>
                <a:schemeClr val="bg1"/>
              </a:solidFill>
              <a:latin typeface="Arial" panose="020B0604020202020204" pitchFamily="34" charset="0"/>
              <a:cs typeface="Arial" panose="020B0604020202020204" pitchFamily="34" charset="0"/>
            </a:endParaRPr>
          </a:p>
          <a:p>
            <a:r>
              <a:rPr lang="en-GB" sz="4000" dirty="0">
                <a:solidFill>
                  <a:schemeClr val="bg1"/>
                </a:solidFill>
                <a:latin typeface="Arial" panose="020B0604020202020204" pitchFamily="34" charset="0"/>
                <a:cs typeface="Arial" panose="020B0604020202020204" pitchFamily="34" charset="0"/>
              </a:rPr>
              <a:t>Clause 26 of the Employment Rights Bill contains a ban on dismissing any employee for refusing to agree to a variation of their contract.</a:t>
            </a:r>
            <a:br>
              <a:rPr lang="en-GB" sz="4000" dirty="0">
                <a:solidFill>
                  <a:schemeClr val="bg1"/>
                </a:solidFill>
                <a:latin typeface="Arial" panose="020B0604020202020204" pitchFamily="34" charset="0"/>
                <a:cs typeface="Arial" panose="020B0604020202020204" pitchFamily="34" charset="0"/>
              </a:rPr>
            </a:br>
            <a:br>
              <a:rPr lang="en-GB" sz="4000" dirty="0">
                <a:solidFill>
                  <a:schemeClr val="bg1"/>
                </a:solidFill>
                <a:latin typeface="Arial" panose="020B0604020202020204" pitchFamily="34" charset="0"/>
                <a:cs typeface="Arial" panose="020B0604020202020204" pitchFamily="34" charset="0"/>
              </a:rPr>
            </a:br>
            <a:r>
              <a:rPr lang="en-GB" sz="4000" dirty="0">
                <a:solidFill>
                  <a:schemeClr val="bg1"/>
                </a:solidFill>
                <a:latin typeface="Arial" panose="020B0604020202020204" pitchFamily="34" charset="0"/>
                <a:cs typeface="Arial" panose="020B0604020202020204" pitchFamily="34" charset="0"/>
              </a:rPr>
              <a:t>It worked by adding a new s104I to the </a:t>
            </a:r>
            <a:r>
              <a:rPr lang="en-GB" sz="4000" i="1" dirty="0">
                <a:solidFill>
                  <a:schemeClr val="bg1"/>
                </a:solidFill>
                <a:latin typeface="Arial" panose="020B0604020202020204" pitchFamily="34" charset="0"/>
                <a:cs typeface="Arial" panose="020B0604020202020204" pitchFamily="34" charset="0"/>
              </a:rPr>
              <a:t>Employment Rights Act 199</a:t>
            </a:r>
            <a:r>
              <a:rPr lang="en-GB" sz="4000" dirty="0">
                <a:solidFill>
                  <a:schemeClr val="bg1"/>
                </a:solidFill>
                <a:latin typeface="Arial" panose="020B0604020202020204" pitchFamily="34" charset="0"/>
                <a:cs typeface="Arial" panose="020B0604020202020204" pitchFamily="34" charset="0"/>
              </a:rPr>
              <a:t>6.</a:t>
            </a:r>
          </a:p>
          <a:p>
            <a:br>
              <a:rPr lang="en-GB" sz="4000" dirty="0">
                <a:solidFill>
                  <a:schemeClr val="bg1"/>
                </a:solidFill>
                <a:latin typeface="Arial" panose="020B0604020202020204" pitchFamily="34" charset="0"/>
                <a:cs typeface="Arial" panose="020B0604020202020204" pitchFamily="34" charset="0"/>
              </a:rPr>
            </a:br>
            <a:r>
              <a:rPr lang="en-GB" sz="4000" dirty="0">
                <a:solidFill>
                  <a:schemeClr val="bg1"/>
                </a:solidFill>
                <a:latin typeface="Arial" panose="020B0604020202020204" pitchFamily="34" charset="0"/>
                <a:cs typeface="Arial" panose="020B0604020202020204" pitchFamily="34" charset="0"/>
              </a:rPr>
              <a:t> </a:t>
            </a:r>
            <a:r>
              <a:rPr lang="en-US" sz="4000" dirty="0">
                <a:solidFill>
                  <a:schemeClr val="bg1"/>
                </a:solidFill>
                <a:latin typeface="Arial" panose="020B0604020202020204" pitchFamily="34" charset="0"/>
                <a:ea typeface="Montserrat"/>
                <a:cs typeface="Arial" panose="020B0604020202020204" pitchFamily="34" charset="0"/>
                <a:sym typeface="Montserrat"/>
              </a:rPr>
              <a:t>​</a:t>
            </a:r>
            <a:r>
              <a:rPr lang="en-GB" sz="4000" b="1" dirty="0">
                <a:solidFill>
                  <a:schemeClr val="bg1"/>
                </a:solidFill>
                <a:latin typeface="Arial" panose="020B0604020202020204" pitchFamily="34" charset="0"/>
                <a:cs typeface="Arial" panose="020B0604020202020204" pitchFamily="34" charset="0"/>
              </a:rPr>
              <a:t>NDA’s </a:t>
            </a:r>
          </a:p>
          <a:p>
            <a:endParaRPr lang="en-GB" sz="4000" dirty="0">
              <a:solidFill>
                <a:schemeClr val="bg1"/>
              </a:solidFill>
              <a:latin typeface="Arial" panose="020B0604020202020204" pitchFamily="34" charset="0"/>
              <a:cs typeface="Arial" panose="020B0604020202020204" pitchFamily="34" charset="0"/>
            </a:endParaRPr>
          </a:p>
          <a:p>
            <a:r>
              <a:rPr lang="en-GB" sz="4000" dirty="0">
                <a:solidFill>
                  <a:schemeClr val="bg1"/>
                </a:solidFill>
                <a:latin typeface="Arial" panose="020B0604020202020204" pitchFamily="34" charset="0"/>
                <a:cs typeface="Arial" panose="020B0604020202020204" pitchFamily="34" charset="0"/>
              </a:rPr>
              <a:t>A new clause 22A of the </a:t>
            </a:r>
            <a:r>
              <a:rPr lang="en-GB" sz="4000" u="sng" dirty="0">
                <a:solidFill>
                  <a:schemeClr val="bg1"/>
                </a:solidFill>
                <a:latin typeface="Arial" panose="020B0604020202020204" pitchFamily="34" charset="0"/>
                <a:cs typeface="Arial" panose="020B0604020202020204" pitchFamily="34" charset="0"/>
                <a:hlinkClick r:id="rId10" tooltip="https://danielbarnett.us6.list-manage.com/track/click?u=875913eab2272bcca46358ddf&amp;id=cbe4f4e894&amp;e=e830861680">
                  <a:extLst>
                    <a:ext uri="{A12FA001-AC4F-418D-AE19-62706E023703}">
                      <ahyp:hlinkClr xmlns:ahyp="http://schemas.microsoft.com/office/drawing/2018/hyperlinkcolor" val="tx"/>
                    </a:ext>
                  </a:extLst>
                </a:hlinkClick>
              </a:rPr>
              <a:t>Employment Rights Bill </a:t>
            </a:r>
            <a:r>
              <a:rPr lang="en-GB" sz="4000" dirty="0">
                <a:solidFill>
                  <a:schemeClr val="bg1"/>
                </a:solidFill>
                <a:latin typeface="Arial" panose="020B0604020202020204" pitchFamily="34" charset="0"/>
                <a:cs typeface="Arial" panose="020B0604020202020204" pitchFamily="34" charset="0"/>
              </a:rPr>
              <a:t>introduces a significant change to the enforceability of confidentiality clauses in employment agreements.  </a:t>
            </a:r>
          </a:p>
          <a:p>
            <a:r>
              <a:rPr lang="en-GB" sz="4000" dirty="0">
                <a:solidFill>
                  <a:schemeClr val="bg1"/>
                </a:solidFill>
                <a:latin typeface="Arial" panose="020B0604020202020204" pitchFamily="34" charset="0"/>
                <a:cs typeface="Arial" panose="020B0604020202020204" pitchFamily="34" charset="0"/>
              </a:rPr>
              <a:t>It renders void any provision in a contract between an employer and a worker, including a settlement agreement, that attempts to prevent the worker from making allegations or disclosures about harassment or discrimination (as defined within the </a:t>
            </a:r>
            <a:r>
              <a:rPr lang="en-GB" sz="4000" i="1" dirty="0">
                <a:solidFill>
                  <a:schemeClr val="bg1"/>
                </a:solidFill>
                <a:latin typeface="Arial" panose="020B0604020202020204" pitchFamily="34" charset="0"/>
                <a:cs typeface="Arial" panose="020B0604020202020204" pitchFamily="34" charset="0"/>
              </a:rPr>
              <a:t>Equality Act 2010</a:t>
            </a:r>
            <a:r>
              <a:rPr lang="en-GB" sz="4000" dirty="0">
                <a:solidFill>
                  <a:schemeClr val="bg1"/>
                </a:solidFill>
                <a:latin typeface="Arial" panose="020B0604020202020204" pitchFamily="34" charset="0"/>
                <a:cs typeface="Arial" panose="020B0604020202020204" pitchFamily="34" charset="0"/>
              </a:rPr>
              <a:t>). </a:t>
            </a:r>
            <a:endParaRPr lang="en-US" sz="4000" dirty="0">
              <a:solidFill>
                <a:schemeClr val="bg1"/>
              </a:solidFill>
              <a:latin typeface="Arial" panose="020B0604020202020204" pitchFamily="34" charset="0"/>
              <a:ea typeface="Montserrat"/>
              <a:cs typeface="Arial" panose="020B0604020202020204" pitchFamily="34" charset="0"/>
              <a:sym typeface="Montserrat"/>
            </a:endParaRPr>
          </a:p>
          <a:p>
            <a:pPr algn="just">
              <a:lnSpc>
                <a:spcPts val="4029"/>
              </a:lnSpc>
            </a:pPr>
            <a:endParaRPr lang="en-US" sz="2877" dirty="0">
              <a:solidFill>
                <a:srgbClr val="F6F6E9"/>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Freeform 2"/>
          <p:cNvSpPr/>
          <p:nvPr/>
        </p:nvSpPr>
        <p:spPr>
          <a:xfrm>
            <a:off x="1778768" y="4681294"/>
            <a:ext cx="8917727" cy="24604179"/>
          </a:xfrm>
          <a:custGeom>
            <a:avLst/>
            <a:gdLst/>
            <a:ahLst/>
            <a:cxnLst/>
            <a:rect l="l" t="t" r="r" b="b"/>
            <a:pathLst>
              <a:path w="8917727" h="24604179">
                <a:moveTo>
                  <a:pt x="0" y="0"/>
                </a:moveTo>
                <a:lnTo>
                  <a:pt x="8917727" y="0"/>
                </a:lnTo>
                <a:lnTo>
                  <a:pt x="8917727" y="24604179"/>
                </a:lnTo>
                <a:lnTo>
                  <a:pt x="0" y="24604179"/>
                </a:lnTo>
                <a:lnTo>
                  <a:pt x="0" y="0"/>
                </a:lnTo>
                <a:close/>
              </a:path>
            </a:pathLst>
          </a:custGeom>
          <a:blipFill>
            <a:blip r:embed="rId2">
              <a:extLst>
                <a:ext uri="{96DAC541-7B7A-43D3-8B79-37D633B846F1}">
                  <asvg:svgBlip xmlns:asvg="http://schemas.microsoft.com/office/drawing/2016/SVG/main" r:embed="rId3"/>
                </a:ext>
              </a:extLst>
            </a:blip>
            <a:stretch>
              <a:fillRect l="-23" r="-23"/>
            </a:stretch>
          </a:blipFill>
        </p:spPr>
        <p:txBody>
          <a:bodyPr/>
          <a:lstStyle/>
          <a:p>
            <a:endParaRPr lang="en-US"/>
          </a:p>
        </p:txBody>
      </p:sp>
      <p:sp>
        <p:nvSpPr>
          <p:cNvPr id="3" name="Freeform 3"/>
          <p:cNvSpPr/>
          <p:nvPr/>
        </p:nvSpPr>
        <p:spPr>
          <a:xfrm>
            <a:off x="11381084" y="732709"/>
            <a:ext cx="8379843" cy="28552765"/>
          </a:xfrm>
          <a:custGeom>
            <a:avLst/>
            <a:gdLst/>
            <a:ahLst/>
            <a:cxnLst/>
            <a:rect l="l" t="t" r="r" b="b"/>
            <a:pathLst>
              <a:path w="8379843" h="28552765">
                <a:moveTo>
                  <a:pt x="0" y="0"/>
                </a:moveTo>
                <a:lnTo>
                  <a:pt x="8379843" y="0"/>
                </a:lnTo>
                <a:lnTo>
                  <a:pt x="8379843" y="28552765"/>
                </a:lnTo>
                <a:lnTo>
                  <a:pt x="0" y="28552765"/>
                </a:lnTo>
                <a:lnTo>
                  <a:pt x="0" y="0"/>
                </a:lnTo>
                <a:close/>
              </a:path>
            </a:pathLst>
          </a:custGeom>
          <a:blipFill>
            <a:blip r:embed="rId4">
              <a:extLst>
                <a:ext uri="{96DAC541-7B7A-43D3-8B79-37D633B846F1}">
                  <asvg:svgBlip xmlns:asvg="http://schemas.microsoft.com/office/drawing/2016/SVG/main" r:embed="rId5"/>
                </a:ext>
              </a:extLst>
            </a:blip>
            <a:stretch>
              <a:fillRect l="-7" r="-7"/>
            </a:stretch>
          </a:blipFill>
        </p:spPr>
        <p:txBody>
          <a:bodyPr/>
          <a:lstStyle/>
          <a:p>
            <a:endParaRPr lang="en-US"/>
          </a:p>
        </p:txBody>
      </p:sp>
      <p:grpSp>
        <p:nvGrpSpPr>
          <p:cNvPr id="4" name="Group 4"/>
          <p:cNvGrpSpPr/>
          <p:nvPr/>
        </p:nvGrpSpPr>
        <p:grpSpPr>
          <a:xfrm>
            <a:off x="1778768" y="958338"/>
            <a:ext cx="8917685" cy="5820156"/>
            <a:chOff x="0" y="0"/>
            <a:chExt cx="11890247" cy="7760208"/>
          </a:xfrm>
        </p:grpSpPr>
        <p:sp>
          <p:nvSpPr>
            <p:cNvPr id="5" name="Freeform 5"/>
            <p:cNvSpPr/>
            <p:nvPr/>
          </p:nvSpPr>
          <p:spPr>
            <a:xfrm>
              <a:off x="0" y="0"/>
              <a:ext cx="11890248" cy="7760208"/>
            </a:xfrm>
            <a:custGeom>
              <a:avLst/>
              <a:gdLst/>
              <a:ahLst/>
              <a:cxnLst/>
              <a:rect l="l" t="t" r="r" b="b"/>
              <a:pathLst>
                <a:path w="11890248" h="7760208">
                  <a:moveTo>
                    <a:pt x="0" y="0"/>
                  </a:moveTo>
                  <a:lnTo>
                    <a:pt x="11890248" y="0"/>
                  </a:lnTo>
                  <a:lnTo>
                    <a:pt x="11890248" y="7760208"/>
                  </a:lnTo>
                  <a:lnTo>
                    <a:pt x="0" y="7760208"/>
                  </a:lnTo>
                  <a:lnTo>
                    <a:pt x="0" y="0"/>
                  </a:lnTo>
                  <a:close/>
                </a:path>
              </a:pathLst>
            </a:custGeom>
            <a:blipFill>
              <a:blip r:embed="rId6"/>
              <a:stretch>
                <a:fillRect l="-1236" r="-1236"/>
              </a:stretch>
            </a:blipFill>
          </p:spPr>
          <p:txBody>
            <a:bodyPr/>
            <a:lstStyle/>
            <a:p>
              <a:endParaRPr lang="en-US"/>
            </a:p>
          </p:txBody>
        </p:sp>
      </p:grpSp>
      <p:grpSp>
        <p:nvGrpSpPr>
          <p:cNvPr id="6" name="Group 6"/>
          <p:cNvGrpSpPr/>
          <p:nvPr/>
        </p:nvGrpSpPr>
        <p:grpSpPr>
          <a:xfrm>
            <a:off x="14187493" y="24617744"/>
            <a:ext cx="2767012" cy="3111055"/>
            <a:chOff x="0" y="0"/>
            <a:chExt cx="3689350" cy="4148073"/>
          </a:xfrm>
        </p:grpSpPr>
        <p:sp>
          <p:nvSpPr>
            <p:cNvPr id="7" name="Freeform 7"/>
            <p:cNvSpPr/>
            <p:nvPr/>
          </p:nvSpPr>
          <p:spPr>
            <a:xfrm>
              <a:off x="0" y="0"/>
              <a:ext cx="3689350" cy="4148074"/>
            </a:xfrm>
            <a:custGeom>
              <a:avLst/>
              <a:gdLst/>
              <a:ahLst/>
              <a:cxnLst/>
              <a:rect l="l" t="t" r="r" b="b"/>
              <a:pathLst>
                <a:path w="3689350" h="4148074">
                  <a:moveTo>
                    <a:pt x="0" y="0"/>
                  </a:moveTo>
                  <a:lnTo>
                    <a:pt x="3689350" y="0"/>
                  </a:lnTo>
                  <a:lnTo>
                    <a:pt x="3689350" y="4148074"/>
                  </a:lnTo>
                  <a:lnTo>
                    <a:pt x="0" y="4148074"/>
                  </a:lnTo>
                  <a:lnTo>
                    <a:pt x="0" y="0"/>
                  </a:lnTo>
                  <a:close/>
                </a:path>
              </a:pathLst>
            </a:custGeom>
            <a:blipFill>
              <a:blip r:embed="rId7"/>
              <a:stretch>
                <a:fillRect t="-179" b="-179"/>
              </a:stretch>
            </a:blipFill>
          </p:spPr>
          <p:txBody>
            <a:bodyPr/>
            <a:lstStyle/>
            <a:p>
              <a:endParaRPr lang="en-US"/>
            </a:p>
          </p:txBody>
        </p:sp>
      </p:grpSp>
      <p:sp>
        <p:nvSpPr>
          <p:cNvPr id="8" name="TextBox 8"/>
          <p:cNvSpPr txBox="1"/>
          <p:nvPr/>
        </p:nvSpPr>
        <p:spPr>
          <a:xfrm>
            <a:off x="2139299" y="7029968"/>
            <a:ext cx="7984992" cy="1285032"/>
          </a:xfrm>
          <a:prstGeom prst="rect">
            <a:avLst/>
          </a:prstGeom>
        </p:spPr>
        <p:txBody>
          <a:bodyPr lIns="0" tIns="0" rIns="0" bIns="0" rtlCol="0" anchor="t">
            <a:spAutoFit/>
          </a:bodyPr>
          <a:lstStyle/>
          <a:p>
            <a:pPr algn="l">
              <a:lnSpc>
                <a:spcPts val="5216"/>
              </a:lnSpc>
            </a:pPr>
            <a:r>
              <a:rPr lang="en-US" sz="3600" b="1" dirty="0">
                <a:solidFill>
                  <a:srgbClr val="F6F6E9"/>
                </a:solidFill>
                <a:latin typeface="Montserrat Bold"/>
                <a:ea typeface="Montserrat Bold"/>
                <a:cs typeface="Montserrat Bold"/>
                <a:sym typeface="Montserrat Bold"/>
              </a:rPr>
              <a:t>Importance of Employment Documentation.</a:t>
            </a:r>
          </a:p>
        </p:txBody>
      </p:sp>
      <p:sp>
        <p:nvSpPr>
          <p:cNvPr id="9" name="TextBox 9"/>
          <p:cNvSpPr txBox="1"/>
          <p:nvPr/>
        </p:nvSpPr>
        <p:spPr>
          <a:xfrm>
            <a:off x="2139299" y="8143110"/>
            <a:ext cx="7984992" cy="23025662"/>
          </a:xfrm>
          <a:prstGeom prst="rect">
            <a:avLst/>
          </a:prstGeom>
        </p:spPr>
        <p:txBody>
          <a:bodyPr lIns="0" tIns="0" rIns="0" bIns="0" rtlCol="0" anchor="t">
            <a:spAutoFit/>
          </a:bodyPr>
          <a:lstStyle/>
          <a:p>
            <a:r>
              <a:rPr lang="en-GB" b="1" dirty="0"/>
              <a:t>I</a:t>
            </a:r>
          </a:p>
          <a:p>
            <a:endParaRPr lang="en-GB" b="1" dirty="0"/>
          </a:p>
          <a:p>
            <a:r>
              <a:rPr lang="en-GB" sz="3600" dirty="0">
                <a:solidFill>
                  <a:schemeClr val="bg1"/>
                </a:solidFill>
                <a:latin typeface="Arial" panose="020B0604020202020204" pitchFamily="34" charset="0"/>
                <a:cs typeface="Arial" panose="020B0604020202020204" pitchFamily="34" charset="0"/>
              </a:rPr>
              <a:t>As an employer, you should think of employment documentation as your history of an employees’ relationship with your company.</a:t>
            </a:r>
          </a:p>
          <a:p>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Accurate employment documentation allows decisions to be made with as much information as possible. It also ensures that there is a lasting record of the reasons for termination or disciplinary action, even if memories fade or the decisionmaker leaves the company.</a:t>
            </a:r>
          </a:p>
          <a:p>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Consistent documentation is essential for employers to properly evaluate their staff and avoid liability connected with disciplining and terminating employees.</a:t>
            </a:r>
          </a:p>
          <a:p>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Employers must ensure employment documentation is current (a job description from 10 years ago is of little use if the job has evolved over the years). Therefore, employers must ensure documents are maintained and regularly updated to be able</a:t>
            </a:r>
            <a:br>
              <a:rPr lang="en-GB" sz="3600" dirty="0">
                <a:solidFill>
                  <a:schemeClr val="bg1"/>
                </a:solidFill>
                <a:latin typeface="Arial" panose="020B0604020202020204" pitchFamily="34" charset="0"/>
                <a:cs typeface="Arial" panose="020B0604020202020204" pitchFamily="34" charset="0"/>
              </a:rPr>
            </a:br>
            <a:r>
              <a:rPr lang="en-GB" sz="3600" dirty="0">
                <a:solidFill>
                  <a:schemeClr val="bg1"/>
                </a:solidFill>
                <a:latin typeface="Arial" panose="020B0604020202020204" pitchFamily="34" charset="0"/>
                <a:cs typeface="Arial" panose="020B0604020202020204" pitchFamily="34" charset="0"/>
              </a:rPr>
              <a:t>to be used in a meaningful way.</a:t>
            </a:r>
          </a:p>
          <a:p>
            <a:r>
              <a:rPr lang="en-GB" sz="3600" dirty="0">
                <a:solidFill>
                  <a:schemeClr val="bg1"/>
                </a:solidFill>
                <a:latin typeface="Arial" panose="020B0604020202020204" pitchFamily="34" charset="0"/>
                <a:cs typeface="Arial" panose="020B0604020202020204" pitchFamily="34" charset="0"/>
              </a:rPr>
              <a:t>Finally, employment documentation allows employers to be more consistent in their decision-making, thereby reducing the risk of perceptions of favouritism or discrimination creating equality in the workplace.</a:t>
            </a:r>
          </a:p>
          <a:p>
            <a:r>
              <a:rPr lang="en-GB" sz="3600" dirty="0">
                <a:solidFill>
                  <a:schemeClr val="bg1"/>
                </a:solidFill>
                <a:latin typeface="Arial" panose="020B0604020202020204" pitchFamily="34" charset="0"/>
                <a:cs typeface="Arial" panose="020B0604020202020204" pitchFamily="34" charset="0"/>
              </a:rPr>
              <a:t>. </a:t>
            </a:r>
          </a:p>
          <a:p>
            <a:pPr algn="just">
              <a:lnSpc>
                <a:spcPts val="4029"/>
              </a:lnSpc>
            </a:pPr>
            <a:endParaRPr lang="en-US" sz="3600" b="1" dirty="0">
              <a:solidFill>
                <a:schemeClr val="bg1"/>
              </a:solidFill>
              <a:latin typeface="Arial" panose="020B0604020202020204" pitchFamily="34" charset="0"/>
              <a:ea typeface="Montserrat Bold"/>
              <a:cs typeface="Arial" panose="020B0604020202020204" pitchFamily="34" charset="0"/>
              <a:sym typeface="Montserrat Bold"/>
            </a:endParaRPr>
          </a:p>
          <a:p>
            <a:pPr algn="just">
              <a:lnSpc>
                <a:spcPts val="4029"/>
              </a:lnSpc>
            </a:pPr>
            <a:r>
              <a:rPr lang="en-US" sz="3600" dirty="0">
                <a:solidFill>
                  <a:schemeClr val="bg1"/>
                </a:solidFill>
                <a:latin typeface="Arial" panose="020B0604020202020204" pitchFamily="34" charset="0"/>
                <a:ea typeface="Montserrat"/>
                <a:cs typeface="Arial" panose="020B0604020202020204" pitchFamily="34" charset="0"/>
                <a:sym typeface="Montserrat"/>
              </a:rPr>
              <a:t> </a:t>
            </a:r>
          </a:p>
          <a:p>
            <a:pPr algn="just">
              <a:lnSpc>
                <a:spcPts val="4029"/>
              </a:lnSpc>
            </a:pPr>
            <a:r>
              <a:rPr lang="en-US" sz="3600" dirty="0">
                <a:solidFill>
                  <a:schemeClr val="bg1"/>
                </a:solidFill>
                <a:latin typeface="Arial" panose="020B0604020202020204" pitchFamily="34" charset="0"/>
                <a:ea typeface="Montserrat"/>
                <a:cs typeface="Arial" panose="020B0604020202020204" pitchFamily="34" charset="0"/>
                <a:sym typeface="Montserrat"/>
              </a:rPr>
              <a:t>​​ </a:t>
            </a:r>
          </a:p>
          <a:p>
            <a:pPr algn="just">
              <a:lnSpc>
                <a:spcPts val="4029"/>
              </a:lnSpc>
            </a:pPr>
            <a:endParaRPr lang="en-US" sz="3600" dirty="0">
              <a:solidFill>
                <a:schemeClr val="bg1"/>
              </a:solidFill>
              <a:latin typeface="Arial" panose="020B0604020202020204" pitchFamily="34" charset="0"/>
              <a:ea typeface="Montserrat"/>
              <a:cs typeface="Arial" panose="020B0604020202020204" pitchFamily="34" charset="0"/>
              <a:sym typeface="Montserrat"/>
            </a:endParaRPr>
          </a:p>
          <a:p>
            <a:pPr algn="just">
              <a:lnSpc>
                <a:spcPts val="4029"/>
              </a:lnSpc>
            </a:pPr>
            <a:endParaRPr lang="en-US" sz="2877" dirty="0">
              <a:solidFill>
                <a:srgbClr val="F6F6E9"/>
              </a:solidFill>
              <a:latin typeface="Montserrat"/>
              <a:ea typeface="Montserrat"/>
              <a:cs typeface="Montserrat"/>
              <a:sym typeface="Montserrat"/>
            </a:endParaRPr>
          </a:p>
        </p:txBody>
      </p:sp>
      <p:sp>
        <p:nvSpPr>
          <p:cNvPr id="10" name="TextBox 10"/>
          <p:cNvSpPr txBox="1"/>
          <p:nvPr/>
        </p:nvSpPr>
        <p:spPr>
          <a:xfrm>
            <a:off x="11831808" y="3027716"/>
            <a:ext cx="7478389" cy="21302114"/>
          </a:xfrm>
          <a:prstGeom prst="rect">
            <a:avLst/>
          </a:prstGeom>
        </p:spPr>
        <p:txBody>
          <a:bodyPr lIns="0" tIns="0" rIns="0" bIns="0" rtlCol="0" anchor="t">
            <a:spAutoFit/>
          </a:bodyPr>
          <a:lstStyle/>
          <a:p>
            <a:pPr algn="just">
              <a:lnSpc>
                <a:spcPts val="4029"/>
              </a:lnSpc>
            </a:pPr>
            <a:r>
              <a:rPr lang="en-US" sz="3600" dirty="0">
                <a:solidFill>
                  <a:schemeClr val="bg1"/>
                </a:solidFill>
                <a:latin typeface="Arial" panose="020B0604020202020204" pitchFamily="34" charset="0"/>
                <a:ea typeface="Montserrat"/>
                <a:cs typeface="Arial" panose="020B0604020202020204" pitchFamily="34" charset="0"/>
                <a:sym typeface="Montserrat"/>
              </a:rPr>
              <a:t>​​ </a:t>
            </a:r>
            <a:r>
              <a:rPr lang="en-GB" sz="3200" b="1" dirty="0">
                <a:solidFill>
                  <a:schemeClr val="bg1"/>
                </a:solidFill>
                <a:latin typeface="Arial" panose="020B0604020202020204" pitchFamily="34" charset="0"/>
                <a:cs typeface="Arial" panose="020B0604020202020204" pitchFamily="34" charset="0"/>
              </a:rPr>
              <a:t>Compliance with employment law</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While it's not the most exciting part of running a business—it's mandatory.  Having HR helps you navigate the complex world of employment laws and regulations, ensuring that you stay compliant and avoid costly fines or facing an employment tribunal.</a:t>
            </a:r>
          </a:p>
          <a:p>
            <a:endParaRPr lang="en-GB" sz="3200" dirty="0">
              <a:solidFill>
                <a:schemeClr val="bg1"/>
              </a:solidFill>
              <a:latin typeface="Arial" panose="020B0604020202020204" pitchFamily="34" charset="0"/>
              <a:cs typeface="Arial" panose="020B0604020202020204" pitchFamily="34" charset="0"/>
            </a:endParaRPr>
          </a:p>
          <a:p>
            <a:r>
              <a:rPr lang="en-GB" sz="3200" b="1" dirty="0">
                <a:solidFill>
                  <a:schemeClr val="bg1"/>
                </a:solidFill>
                <a:latin typeface="Arial" panose="020B0604020202020204" pitchFamily="34" charset="0"/>
                <a:cs typeface="Arial" panose="020B0604020202020204" pitchFamily="34" charset="0"/>
              </a:rPr>
              <a:t>Recruitment and Onboarding</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You can’t run your business without staff and finding the right people for your team is important, but not always easy.  HR can help you streamline your recruitment process, making everything from writing job descriptions to conducting interviews and onboarding new hires run smoothly.</a:t>
            </a:r>
          </a:p>
          <a:p>
            <a:endParaRPr lang="en-GB" sz="3600" dirty="0">
              <a:solidFill>
                <a:schemeClr val="bg1"/>
              </a:solidFill>
              <a:latin typeface="Arial" panose="020B0604020202020204" pitchFamily="34" charset="0"/>
              <a:cs typeface="Arial" panose="020B0604020202020204" pitchFamily="34" charset="0"/>
            </a:endParaRPr>
          </a:p>
          <a:p>
            <a:r>
              <a:rPr lang="en-GB" sz="3200" b="1" dirty="0">
                <a:solidFill>
                  <a:schemeClr val="bg1"/>
                </a:solidFill>
                <a:latin typeface="Arial" panose="020B0604020202020204" pitchFamily="34" charset="0"/>
                <a:cs typeface="Arial" panose="020B0604020202020204" pitchFamily="34" charset="0"/>
              </a:rPr>
              <a:t>Training and development</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Investing in your employees' growth and development is key to keeping them engaged and motivated. Think of it like watering a plant, the more you do it, the more it blossoms.  With HR you can identify training needs, launch a learning programme, and support career advancement opportunities. Because when your staff blossoms so does your business.</a:t>
            </a:r>
          </a:p>
          <a:p>
            <a:endParaRPr lang="en-GB" sz="3200" dirty="0">
              <a:solidFill>
                <a:schemeClr val="bg1"/>
              </a:solidFill>
              <a:latin typeface="Arial" panose="020B0604020202020204" pitchFamily="34" charset="0"/>
              <a:cs typeface="Arial" panose="020B0604020202020204" pitchFamily="34" charset="0"/>
            </a:endParaRPr>
          </a:p>
          <a:p>
            <a:r>
              <a:rPr lang="en-GB" sz="3200" b="1" dirty="0">
                <a:solidFill>
                  <a:schemeClr val="bg1"/>
                </a:solidFill>
                <a:latin typeface="Arial" panose="020B0604020202020204" pitchFamily="34" charset="0"/>
                <a:cs typeface="Arial" panose="020B0604020202020204" pitchFamily="34" charset="0"/>
              </a:rPr>
              <a:t>Performance management</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Regular feedback and performance evaluations are essential for helping your employees grow and succeed.  HR can help you establish performance management processes and provide guidance on giving constructive feedback.</a:t>
            </a:r>
          </a:p>
          <a:p>
            <a:endParaRPr lang="en-GB" sz="3200" dirty="0">
              <a:solidFill>
                <a:schemeClr val="bg1"/>
              </a:solidFill>
              <a:latin typeface="Arial" panose="020B0604020202020204" pitchFamily="34" charset="0"/>
              <a:cs typeface="Arial" panose="020B0604020202020204" pitchFamily="34" charset="0"/>
            </a:endParaRPr>
          </a:p>
          <a:p>
            <a:pPr marL="1254140" lvl="4" indent="-250828" algn="just">
              <a:lnSpc>
                <a:spcPts val="4029"/>
              </a:lnSpc>
            </a:pPr>
            <a:endParaRPr lang="en-US" sz="2877" dirty="0">
              <a:solidFill>
                <a:srgbClr val="F6F6E9"/>
              </a:solidFill>
              <a:latin typeface="Montserrat"/>
              <a:ea typeface="Montserrat"/>
              <a:cs typeface="Montserrat"/>
              <a:sym typeface="Montserrat"/>
            </a:endParaRPr>
          </a:p>
          <a:p>
            <a:pPr marL="1254140" lvl="4" indent="-250828" algn="just">
              <a:lnSpc>
                <a:spcPts val="4029"/>
              </a:lnSpc>
            </a:pPr>
            <a:endParaRPr lang="en-US" sz="2877" dirty="0">
              <a:solidFill>
                <a:srgbClr val="F6F6E9"/>
              </a:solidFill>
              <a:latin typeface="Montserrat"/>
              <a:ea typeface="Montserrat"/>
              <a:cs typeface="Montserrat"/>
              <a:sym typeface="Montserrat"/>
            </a:endParaRPr>
          </a:p>
          <a:p>
            <a:pPr marL="1254140" lvl="4" indent="-250828" algn="just">
              <a:lnSpc>
                <a:spcPts val="4029"/>
              </a:lnSpc>
            </a:pPr>
            <a:endParaRPr lang="en-US" sz="2877" dirty="0">
              <a:solidFill>
                <a:srgbClr val="F6F6E9"/>
              </a:solidFill>
              <a:latin typeface="Montserrat"/>
              <a:ea typeface="Montserrat"/>
              <a:cs typeface="Montserrat"/>
              <a:sym typeface="Montserrat"/>
            </a:endParaRPr>
          </a:p>
          <a:p>
            <a:pPr marL="1254140" lvl="4" indent="-250828" algn="just">
              <a:lnSpc>
                <a:spcPts val="4029"/>
              </a:lnSpc>
            </a:pPr>
            <a:endParaRPr lang="en-US" sz="2877" dirty="0">
              <a:solidFill>
                <a:srgbClr val="F6F6E9"/>
              </a:solidFill>
              <a:latin typeface="Montserrat"/>
              <a:ea typeface="Montserrat"/>
              <a:cs typeface="Montserrat"/>
              <a:sym typeface="Montserrat"/>
            </a:endParaRPr>
          </a:p>
        </p:txBody>
      </p:sp>
      <p:sp>
        <p:nvSpPr>
          <p:cNvPr id="11" name="TextBox 11"/>
          <p:cNvSpPr txBox="1"/>
          <p:nvPr/>
        </p:nvSpPr>
        <p:spPr>
          <a:xfrm>
            <a:off x="11578508" y="926172"/>
            <a:ext cx="7984992" cy="2280176"/>
          </a:xfrm>
          <a:prstGeom prst="rect">
            <a:avLst/>
          </a:prstGeom>
        </p:spPr>
        <p:txBody>
          <a:bodyPr lIns="0" tIns="0" rIns="0" bIns="0" rtlCol="0" anchor="t">
            <a:spAutoFit/>
          </a:bodyPr>
          <a:lstStyle/>
          <a:p>
            <a:r>
              <a:rPr lang="en-GB" sz="3600" b="1" dirty="0">
                <a:solidFill>
                  <a:schemeClr val="bg1"/>
                </a:solidFill>
                <a:latin typeface="Arial" panose="020B0604020202020204" pitchFamily="34" charset="0"/>
                <a:cs typeface="Arial" panose="020B0604020202020204" pitchFamily="34" charset="0"/>
              </a:rPr>
              <a:t>We have identified ten key areas where having HR support can make a big difference to your business:</a:t>
            </a:r>
            <a:endParaRPr lang="en-GB" sz="3600" dirty="0">
              <a:solidFill>
                <a:schemeClr val="bg1"/>
              </a:solidFill>
              <a:latin typeface="Arial" panose="020B0604020202020204" pitchFamily="34" charset="0"/>
              <a:cs typeface="Arial" panose="020B0604020202020204" pitchFamily="34" charset="0"/>
            </a:endParaRPr>
          </a:p>
          <a:p>
            <a:pPr algn="l">
              <a:lnSpc>
                <a:spcPts val="5216"/>
              </a:lnSpc>
            </a:pPr>
            <a:endParaRPr lang="en-US" sz="3725" b="1" dirty="0">
              <a:solidFill>
                <a:srgbClr val="F6F6E9"/>
              </a:solidFill>
              <a:latin typeface="Montserrat Bold"/>
              <a:ea typeface="Montserrat Bold"/>
              <a:cs typeface="Montserrat Bold"/>
              <a:sym typeface="Montserrat Bold"/>
            </a:endParaRPr>
          </a:p>
        </p:txBody>
      </p:sp>
      <p:sp>
        <p:nvSpPr>
          <p:cNvPr id="12" name="TextBox 12"/>
          <p:cNvSpPr txBox="1"/>
          <p:nvPr/>
        </p:nvSpPr>
        <p:spPr>
          <a:xfrm>
            <a:off x="11812920" y="21732467"/>
            <a:ext cx="7421881" cy="2885277"/>
          </a:xfrm>
          <a:prstGeom prst="rect">
            <a:avLst/>
          </a:prstGeom>
        </p:spPr>
        <p:txBody>
          <a:bodyPr lIns="0" tIns="0" rIns="0" bIns="0" rtlCol="0" anchor="t">
            <a:spAutoFit/>
          </a:bodyPr>
          <a:lstStyle/>
          <a:p>
            <a:pPr algn="ctr">
              <a:lnSpc>
                <a:spcPts val="4751"/>
              </a:lnSpc>
            </a:pPr>
            <a:r>
              <a:rPr lang="en-US" sz="2400" b="1" dirty="0">
                <a:solidFill>
                  <a:srgbClr val="F6F6E9"/>
                </a:solidFill>
                <a:latin typeface="Arial" panose="020B0604020202020204" pitchFamily="34" charset="0"/>
                <a:ea typeface="Montserrat Bold"/>
                <a:cs typeface="Arial" panose="020B0604020202020204" pitchFamily="34" charset="0"/>
                <a:sym typeface="Montserrat Bold"/>
              </a:rPr>
              <a:t>THANKS FOR READING!</a:t>
            </a:r>
          </a:p>
          <a:p>
            <a:pPr algn="ctr">
              <a:lnSpc>
                <a:spcPts val="4751"/>
              </a:lnSpc>
            </a:pPr>
            <a:r>
              <a:rPr lang="en-US" sz="2400" b="1" dirty="0">
                <a:solidFill>
                  <a:srgbClr val="F6F6E9"/>
                </a:solidFill>
                <a:latin typeface="Arial" panose="020B0604020202020204" pitchFamily="34" charset="0"/>
                <a:ea typeface="Montserrat Bold"/>
                <a:cs typeface="Arial" panose="020B0604020202020204" pitchFamily="34" charset="0"/>
                <a:sym typeface="Montserrat Bold"/>
              </a:rPr>
              <a:t>FOR TAILORED SUPPORT, </a:t>
            </a:r>
          </a:p>
          <a:p>
            <a:pPr algn="ctr">
              <a:lnSpc>
                <a:spcPts val="4751"/>
              </a:lnSpc>
            </a:pPr>
            <a:r>
              <a:rPr lang="en-US" sz="2400" b="1" dirty="0">
                <a:solidFill>
                  <a:srgbClr val="F6F6E9"/>
                </a:solidFill>
                <a:latin typeface="Arial" panose="020B0604020202020204" pitchFamily="34" charset="0"/>
                <a:ea typeface="Montserrat Bold"/>
                <a:cs typeface="Arial" panose="020B0604020202020204" pitchFamily="34" charset="0"/>
                <a:sym typeface="Montserrat Bold"/>
              </a:rPr>
              <a:t>GET IN TOUCH:</a:t>
            </a:r>
          </a:p>
          <a:p>
            <a:pPr algn="ctr">
              <a:lnSpc>
                <a:spcPts val="4356"/>
              </a:lnSpc>
            </a:pPr>
            <a:r>
              <a:rPr lang="en-US" sz="2400" dirty="0">
                <a:solidFill>
                  <a:srgbClr val="F6F6E9"/>
                </a:solidFill>
                <a:latin typeface="Arial" panose="020B0604020202020204" pitchFamily="34" charset="0"/>
                <a:ea typeface="Montserrat"/>
                <a:cs typeface="Arial" panose="020B0604020202020204" pitchFamily="34" charset="0"/>
                <a:sym typeface="Montserrat"/>
              </a:rPr>
              <a:t>01292 892713</a:t>
            </a:r>
          </a:p>
          <a:p>
            <a:pPr algn="ctr">
              <a:lnSpc>
                <a:spcPts val="3961"/>
              </a:lnSpc>
            </a:pPr>
            <a:r>
              <a:rPr lang="en-US" sz="2400" dirty="0">
                <a:solidFill>
                  <a:srgbClr val="F6F6E9"/>
                </a:solidFill>
                <a:latin typeface="Arial" panose="020B0604020202020204" pitchFamily="34" charset="0"/>
                <a:ea typeface="Montserrat"/>
                <a:cs typeface="Arial" panose="020B0604020202020204" pitchFamily="34" charset="0"/>
                <a:sym typeface="Montserrat"/>
              </a:rPr>
              <a:t> ENQUIRIES@LBJCONSULTANTS.CO.UK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1249</Words>
  <Application>Microsoft Macintosh PowerPoint</Application>
  <PresentationFormat>Custom</PresentationFormat>
  <Paragraphs>147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Montserrat Bold</vt:lpstr>
      <vt:lpstr>Calibri</vt:lpstr>
      <vt:lpstr>Montserrat</vt:lpstr>
      <vt:lpstr>Akzidenz-Grotesk Bold</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LBJ Newsletter template</dc:title>
  <cp:lastModifiedBy>Muir, Tribunal Member William</cp:lastModifiedBy>
  <cp:revision>6</cp:revision>
  <dcterms:created xsi:type="dcterms:W3CDTF">2006-08-16T00:00:00Z</dcterms:created>
  <dcterms:modified xsi:type="dcterms:W3CDTF">2025-07-31T06:23:54Z</dcterms:modified>
  <dc:identifier>DAGqPHE3-fs</dc:identifier>
</cp:coreProperties>
</file>